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activeX/activeX1.xml" ContentType="application/vnd.ms-office.activeX+xml"/>
  <Override PartName="/ppt/notesSlides/notesSlide1.xml" ContentType="application/vnd.openxmlformats-officedocument.presentationml.notesSlide+xml"/>
  <Override PartName="/ppt/activeX/activeX2.xml" ContentType="application/vnd.ms-office.activeX+xml"/>
  <Override PartName="/ppt/notesSlides/notesSlide2.xml" ContentType="application/vnd.openxmlformats-officedocument.presentationml.notesSlide+xml"/>
  <Override PartName="/ppt/activeX/activeX3.xml" ContentType="application/vnd.ms-office.activeX+xml"/>
  <Override PartName="/ppt/activeX/activeX4.xml" ContentType="application/vnd.ms-office.activeX+xml"/>
  <Override PartName="/ppt/notesSlides/notesSlide3.xml" ContentType="application/vnd.openxmlformats-officedocument.presentationml.notesSlide+xml"/>
  <Override PartName="/ppt/activeX/activeX5.xml" ContentType="application/vnd.ms-office.activeX+xml"/>
  <Override PartName="/ppt/notesSlides/notesSlide4.xml" ContentType="application/vnd.openxmlformats-officedocument.presentationml.notesSlide+xml"/>
  <Override PartName="/ppt/activeX/activeX6.xml" ContentType="application/vnd.ms-office.activeX+xml"/>
  <Override PartName="/ppt/notesSlides/notesSlide5.xml" ContentType="application/vnd.openxmlformats-officedocument.presentationml.notesSlide+xml"/>
  <Override PartName="/ppt/notesSlides/notesSlide6.xml" ContentType="application/vnd.openxmlformats-officedocument.presentationml.notesSlide+xml"/>
  <Override PartName="/ppt/activeX/activeX7.xml" ContentType="application/vnd.ms-office.activeX+xml"/>
  <Override PartName="/ppt/notesSlides/notesSlide7.xml" ContentType="application/vnd.openxmlformats-officedocument.presentationml.notesSlide+xml"/>
  <Override PartName="/ppt/activeX/activeX8.xml" ContentType="application/vnd.ms-office.activeX+xml"/>
  <Override PartName="/ppt/notesSlides/notesSlide8.xml" ContentType="application/vnd.openxmlformats-officedocument.presentationml.notesSlide+xml"/>
  <Override PartName="/ppt/activeX/activeX9.xml" ContentType="application/vnd.ms-office.activeX+xml"/>
  <Override PartName="/ppt/notesSlides/notesSlide9.xml" ContentType="application/vnd.openxmlformats-officedocument.presentationml.notesSlide+xml"/>
  <Override PartName="/ppt/activeX/activeX10.xml" ContentType="application/vnd.ms-office.activeX+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ctiveX/activeX11.xml" ContentType="application/vnd.ms-office.activeX+xml"/>
  <Override PartName="/ppt/notesSlides/notesSlide12.xml" ContentType="application/vnd.openxmlformats-officedocument.presentationml.notesSlide+xml"/>
  <Override PartName="/ppt/activeX/activeX12.xml" ContentType="application/vnd.ms-office.activeX+xml"/>
  <Override PartName="/ppt/notesSlides/notesSlide13.xml" ContentType="application/vnd.openxmlformats-officedocument.presentationml.notesSlide+xml"/>
  <Override PartName="/ppt/activeX/activeX13.xml" ContentType="application/vnd.ms-office.activeX+xml"/>
  <Override PartName="/ppt/notesSlides/notesSlide14.xml" ContentType="application/vnd.openxmlformats-officedocument.presentationml.notesSlide+xml"/>
  <Override PartName="/ppt/activeX/activeX14.xml" ContentType="application/vnd.ms-office.activeX+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ctiveX/activeX15.xml" ContentType="application/vnd.ms-office.activeX+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ctiveX/activeX16.xml" ContentType="application/vnd.ms-office.activeX+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ctiveX/activeX17.xml" ContentType="application/vnd.ms-office.activeX+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ctiveX/activeX18.xml" ContentType="application/vnd.ms-office.activeX+xml"/>
  <Override PartName="/ppt/notesSlides/notesSlide29.xml" ContentType="application/vnd.openxmlformats-officedocument.presentationml.notesSlide+xml"/>
  <Override PartName="/ppt/activeX/activeX19.xml" ContentType="application/vnd.ms-office.activeX+xml"/>
  <Override PartName="/ppt/notesSlides/notesSlide30.xml" ContentType="application/vnd.openxmlformats-officedocument.presentationml.notesSlide+xml"/>
  <Override PartName="/ppt/activeX/activeX20.xml" ContentType="application/vnd.ms-office.activeX+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9" r:id="rId3"/>
    <p:sldMasterId id="2147483722" r:id="rId4"/>
    <p:sldMasterId id="2147483735" r:id="rId5"/>
    <p:sldMasterId id="2147483748" r:id="rId6"/>
    <p:sldMasterId id="2147483761" r:id="rId7"/>
    <p:sldMasterId id="2147483774" r:id="rId8"/>
  </p:sldMasterIdLst>
  <p:notesMasterIdLst>
    <p:notesMasterId r:id="rId85"/>
  </p:notesMasterIdLst>
  <p:sldIdLst>
    <p:sldId id="256" r:id="rId9"/>
    <p:sldId id="284" r:id="rId10"/>
    <p:sldId id="358" r:id="rId11"/>
    <p:sldId id="359" r:id="rId12"/>
    <p:sldId id="360" r:id="rId13"/>
    <p:sldId id="361" r:id="rId14"/>
    <p:sldId id="362" r:id="rId15"/>
    <p:sldId id="363" r:id="rId16"/>
    <p:sldId id="261" r:id="rId17"/>
    <p:sldId id="364" r:id="rId18"/>
    <p:sldId id="262" r:id="rId19"/>
    <p:sldId id="291" r:id="rId20"/>
    <p:sldId id="292" r:id="rId21"/>
    <p:sldId id="293" r:id="rId22"/>
    <p:sldId id="295" r:id="rId23"/>
    <p:sldId id="296" r:id="rId24"/>
    <p:sldId id="263" r:id="rId25"/>
    <p:sldId id="322" r:id="rId26"/>
    <p:sldId id="264" r:id="rId27"/>
    <p:sldId id="297" r:id="rId28"/>
    <p:sldId id="298" r:id="rId29"/>
    <p:sldId id="323" r:id="rId30"/>
    <p:sldId id="320" r:id="rId31"/>
    <p:sldId id="300" r:id="rId32"/>
    <p:sldId id="319" r:id="rId33"/>
    <p:sldId id="339" r:id="rId34"/>
    <p:sldId id="274" r:id="rId35"/>
    <p:sldId id="321" r:id="rId36"/>
    <p:sldId id="341" r:id="rId37"/>
    <p:sldId id="342" r:id="rId38"/>
    <p:sldId id="343" r:id="rId39"/>
    <p:sldId id="344" r:id="rId40"/>
    <p:sldId id="345" r:id="rId41"/>
    <p:sldId id="354" r:id="rId42"/>
    <p:sldId id="346" r:id="rId43"/>
    <p:sldId id="259" r:id="rId44"/>
    <p:sldId id="355" r:id="rId45"/>
    <p:sldId id="327" r:id="rId46"/>
    <p:sldId id="347" r:id="rId47"/>
    <p:sldId id="275" r:id="rId48"/>
    <p:sldId id="325" r:id="rId49"/>
    <p:sldId id="326" r:id="rId50"/>
    <p:sldId id="350" r:id="rId51"/>
    <p:sldId id="353" r:id="rId52"/>
    <p:sldId id="349" r:id="rId53"/>
    <p:sldId id="351" r:id="rId54"/>
    <p:sldId id="352" r:id="rId55"/>
    <p:sldId id="348" r:id="rId56"/>
    <p:sldId id="356" r:id="rId57"/>
    <p:sldId id="299" r:id="rId58"/>
    <p:sldId id="265" r:id="rId59"/>
    <p:sldId id="328" r:id="rId60"/>
    <p:sldId id="301" r:id="rId61"/>
    <p:sldId id="329" r:id="rId62"/>
    <p:sldId id="303" r:id="rId63"/>
    <p:sldId id="330" r:id="rId64"/>
    <p:sldId id="304" r:id="rId65"/>
    <p:sldId id="331" r:id="rId66"/>
    <p:sldId id="357" r:id="rId67"/>
    <p:sldId id="332" r:id="rId68"/>
    <p:sldId id="258" r:id="rId69"/>
    <p:sldId id="333" r:id="rId70"/>
    <p:sldId id="334" r:id="rId71"/>
    <p:sldId id="268" r:id="rId72"/>
    <p:sldId id="269" r:id="rId73"/>
    <p:sldId id="335" r:id="rId74"/>
    <p:sldId id="336" r:id="rId75"/>
    <p:sldId id="308" r:id="rId76"/>
    <p:sldId id="267" r:id="rId77"/>
    <p:sldId id="338" r:id="rId78"/>
    <p:sldId id="309" r:id="rId79"/>
    <p:sldId id="310" r:id="rId80"/>
    <p:sldId id="270" r:id="rId81"/>
    <p:sldId id="311" r:id="rId82"/>
    <p:sldId id="314" r:id="rId83"/>
    <p:sldId id="315"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45" d="100"/>
          <a:sy n="45" d="100"/>
        </p:scale>
        <p:origin x="-1234" y="-72"/>
      </p:cViewPr>
      <p:guideLst>
        <p:guide orient="horz" pos="2160"/>
        <p:guide pos="2880"/>
      </p:guideLst>
    </p:cSldViewPr>
  </p:slideViewPr>
  <p:notesTextViewPr>
    <p:cViewPr>
      <p:scale>
        <a:sx n="100" d="100"/>
        <a:sy n="100" d="100"/>
      </p:scale>
      <p:origin x="0" y="0"/>
    </p:cViewPr>
  </p:notesTextViewPr>
  <p:sorterViewPr>
    <p:cViewPr>
      <p:scale>
        <a:sx n="59" d="100"/>
        <a:sy n="59" d="100"/>
      </p:scale>
      <p:origin x="0" y="885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slide" Target="slides/slide76.xml"/><Relationship Id="rId89"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15.xml.rels><?xml version="1.0" encoding="UTF-8" standalone="yes"?>
<Relationships xmlns="http://schemas.openxmlformats.org/package/2006/relationships"><Relationship Id="rId1" Type="http://schemas.microsoft.com/office/2006/relationships/activeXControlBinary" Target="activeX15.bin"/></Relationships>
</file>

<file path=ppt/activeX/_rels/activeX16.xml.rels><?xml version="1.0" encoding="UTF-8" standalone="yes"?>
<Relationships xmlns="http://schemas.openxmlformats.org/package/2006/relationships"><Relationship Id="rId1" Type="http://schemas.microsoft.com/office/2006/relationships/activeXControlBinary" Target="activeX16.bin"/></Relationships>
</file>

<file path=ppt/activeX/_rels/activeX17.xml.rels><?xml version="1.0" encoding="UTF-8" standalone="yes"?>
<Relationships xmlns="http://schemas.openxmlformats.org/package/2006/relationships"><Relationship Id="rId1" Type="http://schemas.microsoft.com/office/2006/relationships/activeXControlBinary" Target="activeX17.bin"/></Relationships>
</file>

<file path=ppt/activeX/_rels/activeX18.xml.rels><?xml version="1.0" encoding="UTF-8" standalone="yes"?>
<Relationships xmlns="http://schemas.openxmlformats.org/package/2006/relationships"><Relationship Id="rId1" Type="http://schemas.microsoft.com/office/2006/relationships/activeXControlBinary" Target="activeX18.bin"/></Relationships>
</file>

<file path=ppt/activeX/_rels/activeX19.xml.rels><?xml version="1.0" encoding="UTF-8" standalone="yes"?>
<Relationships xmlns="http://schemas.openxmlformats.org/package/2006/relationships"><Relationship Id="rId1" Type="http://schemas.microsoft.com/office/2006/relationships/activeXControlBinary" Target="activeX19.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20.xml.rels><?xml version="1.0" encoding="UTF-8" standalone="yes"?>
<Relationships xmlns="http://schemas.openxmlformats.org/package/2006/relationships"><Relationship Id="rId1" Type="http://schemas.microsoft.com/office/2006/relationships/activeXControlBinary" Target="activeX20.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14.xml><?xml version="1.0" encoding="utf-8"?>
<ax:ocx xmlns:ax="http://schemas.microsoft.com/office/2006/activeX" xmlns:r="http://schemas.openxmlformats.org/officeDocument/2006/relationships" ax:classid="{D27CDB6E-AE6D-11CF-96B8-444553540000}" ax:persistence="persistStorage" r:id="rId1"/>
</file>

<file path=ppt/activeX/activeX15.xml><?xml version="1.0" encoding="utf-8"?>
<ax:ocx xmlns:ax="http://schemas.microsoft.com/office/2006/activeX" xmlns:r="http://schemas.openxmlformats.org/officeDocument/2006/relationships" ax:classid="{D27CDB6E-AE6D-11CF-96B8-444553540000}" ax:persistence="persistStorage" r:id="rId1"/>
</file>

<file path=ppt/activeX/activeX16.xml><?xml version="1.0" encoding="utf-8"?>
<ax:ocx xmlns:ax="http://schemas.microsoft.com/office/2006/activeX" xmlns:r="http://schemas.openxmlformats.org/officeDocument/2006/relationships" ax:classid="{D27CDB6E-AE6D-11CF-96B8-444553540000}" ax:persistence="persistStorage" r:id="rId1"/>
</file>

<file path=ppt/activeX/activeX17.xml><?xml version="1.0" encoding="utf-8"?>
<ax:ocx xmlns:ax="http://schemas.microsoft.com/office/2006/activeX" xmlns:r="http://schemas.openxmlformats.org/officeDocument/2006/relationships" ax:classid="{D27CDB6E-AE6D-11CF-96B8-444553540000}" ax:persistence="persistStorage" r:id="rId1"/>
</file>

<file path=ppt/activeX/activeX18.xml><?xml version="1.0" encoding="utf-8"?>
<ax:ocx xmlns:ax="http://schemas.microsoft.com/office/2006/activeX" xmlns:r="http://schemas.openxmlformats.org/officeDocument/2006/relationships" ax:classid="{D27CDB6E-AE6D-11CF-96B8-444553540000}" ax:persistence="persistStorage" r:id="rId1"/>
</file>

<file path=ppt/activeX/activeX19.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20.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0.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6.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2.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85.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88.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94.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09.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17.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2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2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5E139E-48B9-4C68-904D-7D5075E26975}" type="datetimeFigureOut">
              <a:rPr lang="en-US" smtClean="0"/>
              <a:pPr/>
              <a:t>2/20/2015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5537BB-409A-4CAA-BC98-DAD5A406869B}" type="slidenum">
              <a:rPr lang="en-US" smtClean="0"/>
              <a:pPr/>
              <a:t>‹#›</a:t>
            </a:fld>
            <a:endParaRPr lang="en-US"/>
          </a:p>
        </p:txBody>
      </p:sp>
    </p:spTree>
    <p:extLst>
      <p:ext uri="{BB962C8B-B14F-4D97-AF65-F5344CB8AC3E}">
        <p14:creationId xmlns:p14="http://schemas.microsoft.com/office/powerpoint/2010/main" val="3343719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D2772C8-8603-42D6-BC5A-9A8D116DE3FD}" type="slidenum">
              <a:rPr lang="en-GB"/>
              <a:pPr/>
              <a:t>12</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42786" name="Rectangle 2"/>
          <p:cNvSpPr>
            <a:spLocks noGrp="1" noRot="1" noChangeAspect="1" noChangeArrowheads="1" noTextEdit="1"/>
          </p:cNvSpPr>
          <p:nvPr>
            <p:ph type="sldImg"/>
          </p:nvPr>
        </p:nvSpPr>
        <p:spPr>
          <a:ln/>
        </p:spPr>
      </p:sp>
      <p:sp>
        <p:nvSpPr>
          <p:cNvPr id="1142787" name="Rectangle 3"/>
          <p:cNvSpPr>
            <a:spLocks noGrp="1" noChangeArrowheads="1"/>
          </p:cNvSpPr>
          <p:nvPr>
            <p:ph type="body" idx="1"/>
          </p:nvPr>
        </p:nvSpPr>
        <p:spPr/>
        <p:txBody>
          <a:bodyPr/>
          <a:lstStyle/>
          <a:p>
            <a:r>
              <a:rPr lang="en-GB" b="1"/>
              <a:t>Teacher notes</a:t>
            </a:r>
          </a:p>
          <a:p>
            <a:r>
              <a:rPr lang="en-GB"/>
              <a:t>Students could be asked to list possible advantages a double circulatory system has over single circulatory systems. A major advantage is that the second pass through the heart gives the blood a boost, increasing it’s rate of flow and enabling oxygen and nutrients to be delivered more quickly to cells. This enables birds/mammals to have a higher metabolic rate than fish.</a:t>
            </a:r>
          </a:p>
          <a:p>
            <a:endParaRPr lang="en-GB"/>
          </a:p>
          <a:p>
            <a:r>
              <a:rPr lang="en-GB"/>
              <a:t>In a double circulatory system, the pulmonary circulation transports blood between the heart and the lungs, whereas the systemic circulation transports blood between the heart and the rest of the body.</a:t>
            </a:r>
          </a:p>
          <a:p>
            <a:endParaRPr lang="en-GB"/>
          </a:p>
          <a:p>
            <a:r>
              <a:rPr lang="en-GB"/>
              <a:t>Amphibians have a double circulatory system but with a three-chambered heart. Students could be asked to sketch what the structure of an amphibian heart might look like.</a:t>
            </a:r>
          </a:p>
          <a:p>
            <a:endParaRPr lang="en-GB"/>
          </a:p>
          <a:p>
            <a:r>
              <a:rPr lang="en-GB"/>
              <a:t>See ‘</a:t>
            </a:r>
            <a:r>
              <a:rPr lang="en-GB" b="1"/>
              <a:t>The Heart</a:t>
            </a:r>
            <a:r>
              <a:rPr lang="en-GB"/>
              <a:t>’ presentation for more information about the structure of the heart.</a:t>
            </a:r>
          </a:p>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23CCC62-70C8-4553-BF34-BD52C78EA9E8}" type="slidenum">
              <a:rPr lang="en-GB"/>
              <a:pPr/>
              <a:t>32</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33570" name="Rectangle 2"/>
          <p:cNvSpPr>
            <a:spLocks noGrp="1" noRot="1" noChangeAspect="1" noChangeArrowheads="1" noTextEdit="1"/>
          </p:cNvSpPr>
          <p:nvPr>
            <p:ph type="sldImg"/>
          </p:nvPr>
        </p:nvSpPr>
        <p:spPr>
          <a:ln/>
        </p:spPr>
      </p:sp>
      <p:sp>
        <p:nvSpPr>
          <p:cNvPr id="1133571"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A733AAD9-152D-43C9-828D-E62290D6DE2C}" type="slidenum">
              <a:rPr lang="en-GB"/>
              <a:pPr/>
              <a:t>33</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02850" name="Rectangle 2"/>
          <p:cNvSpPr>
            <a:spLocks noGrp="1" noRot="1" noChangeAspect="1" noChangeArrowheads="1" noTextEdit="1"/>
          </p:cNvSpPr>
          <p:nvPr>
            <p:ph type="sldImg"/>
          </p:nvPr>
        </p:nvSpPr>
        <p:spPr>
          <a:ln/>
        </p:spPr>
      </p:sp>
      <p:sp>
        <p:nvSpPr>
          <p:cNvPr id="1102851" name="Rectangle 3"/>
          <p:cNvSpPr>
            <a:spLocks noGrp="1" noChangeArrowheads="1"/>
          </p:cNvSpPr>
          <p:nvPr>
            <p:ph type="body" idx="1"/>
          </p:nvPr>
        </p:nvSpPr>
        <p:spPr>
          <a:xfrm>
            <a:off x="914400" y="4343400"/>
            <a:ext cx="5029200" cy="4114800"/>
          </a:xfrm>
        </p:spPr>
        <p:txBody>
          <a:bodyPr/>
          <a:lstStyle/>
          <a:p>
            <a:r>
              <a:rPr lang="en-GB" b="1"/>
              <a:t>Teacher notes</a:t>
            </a:r>
          </a:p>
          <a:p>
            <a:r>
              <a:rPr lang="en-GB"/>
              <a:t>In ‘Slide Show’ mode, click the name of a section to jump straight to that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2F545244-282D-435D-890C-DE25BAAD9508}" type="slidenum">
              <a:rPr lang="en-GB"/>
              <a:pPr/>
              <a:t>35</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13090" name="Rectangle 2"/>
          <p:cNvSpPr>
            <a:spLocks noGrp="1" noRot="1" noChangeAspect="1" noChangeArrowheads="1" noTextEdit="1"/>
          </p:cNvSpPr>
          <p:nvPr>
            <p:ph type="sldImg"/>
          </p:nvPr>
        </p:nvSpPr>
        <p:spPr>
          <a:ln/>
        </p:spPr>
      </p:sp>
      <p:sp>
        <p:nvSpPr>
          <p:cNvPr id="1113091" name="Rectangle 3"/>
          <p:cNvSpPr>
            <a:spLocks noGrp="1" noChangeArrowheads="1"/>
          </p:cNvSpPr>
          <p:nvPr>
            <p:ph type="body" idx="1"/>
          </p:nvPr>
        </p:nvSpPr>
        <p:spPr>
          <a:xfrm>
            <a:off x="914400" y="4343400"/>
            <a:ext cx="5029200" cy="4114800"/>
          </a:xfrm>
        </p:spPr>
        <p:txBody>
          <a:bodyPr/>
          <a:lstStyle/>
          <a:p>
            <a:r>
              <a:rPr lang="en-GB" b="1"/>
              <a:t>Teacher notes</a:t>
            </a:r>
          </a:p>
          <a:p>
            <a:r>
              <a:rPr lang="en-GB"/>
              <a:t>The contraction of the atria only accounts for about 30% of the ventricular volume.</a:t>
            </a:r>
          </a:p>
          <a:p>
            <a:endParaRPr lang="en-GB"/>
          </a:p>
          <a:p>
            <a:r>
              <a:rPr lang="en-GB"/>
              <a:t>For a fraction of a second as the ventricles start to contract, all valves in the heart are closed.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C617FC23-07A3-49AB-AC62-DB36D6808E1A}" type="slidenum">
              <a:rPr lang="en-GB"/>
              <a:pPr/>
              <a:t>39</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37666" name="Rectangle 2"/>
          <p:cNvSpPr>
            <a:spLocks noGrp="1" noRot="1" noChangeAspect="1" noChangeArrowheads="1" noTextEdit="1"/>
          </p:cNvSpPr>
          <p:nvPr>
            <p:ph type="sldImg"/>
          </p:nvPr>
        </p:nvSpPr>
        <p:spPr>
          <a:ln/>
        </p:spPr>
      </p:sp>
      <p:sp>
        <p:nvSpPr>
          <p:cNvPr id="1137667"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0B02CAC-F1CF-485C-9E19-99F70DF9B43F}" type="slidenum">
              <a:rPr lang="en-GB"/>
              <a:pPr/>
              <a:t>43</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08994" name="Rectangle 2"/>
          <p:cNvSpPr>
            <a:spLocks noGrp="1" noRot="1" noChangeAspect="1" noChangeArrowheads="1" noTextEdit="1"/>
          </p:cNvSpPr>
          <p:nvPr>
            <p:ph type="sldImg"/>
          </p:nvPr>
        </p:nvSpPr>
        <p:spPr>
          <a:ln/>
        </p:spPr>
      </p:sp>
      <p:sp>
        <p:nvSpPr>
          <p:cNvPr id="1108995" name="Rectangle 3"/>
          <p:cNvSpPr>
            <a:spLocks noGrp="1" noChangeArrowheads="1"/>
          </p:cNvSpPr>
          <p:nvPr>
            <p:ph type="body" idx="1"/>
          </p:nvPr>
        </p:nvSpPr>
        <p:spPr>
          <a:xfrm>
            <a:off x="914400" y="4343400"/>
            <a:ext cx="5029200" cy="4114800"/>
          </a:xfrm>
        </p:spPr>
        <p:txBody>
          <a:bodyPr/>
          <a:lstStyle/>
          <a:p>
            <a:r>
              <a:rPr lang="en-GB" b="1"/>
              <a:t>Teacher notes</a:t>
            </a:r>
          </a:p>
          <a:p>
            <a:r>
              <a:rPr lang="en-GB"/>
              <a:t>If the SAN is damaged, the AVN can take over as pacemaker, but it works at a lower frequency than the SAN.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94A4E6A1-6C31-45CD-8751-2F0E9EC132C3}" type="slidenum">
              <a:rPr lang="en-GB"/>
              <a:pPr/>
              <a:t>44</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31522" name="Rectangle 2"/>
          <p:cNvSpPr>
            <a:spLocks noGrp="1" noRot="1" noChangeAspect="1" noChangeArrowheads="1" noTextEdit="1"/>
          </p:cNvSpPr>
          <p:nvPr>
            <p:ph type="sldImg"/>
          </p:nvPr>
        </p:nvSpPr>
        <p:spPr>
          <a:ln/>
        </p:spPr>
      </p:sp>
      <p:sp>
        <p:nvSpPr>
          <p:cNvPr id="1131523"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0FC6D363-2829-445A-AA6E-1F0841ADD7C2}" type="slidenum">
              <a:rPr lang="en-GB"/>
              <a:pPr/>
              <a:t>45</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38690" name="Rectangle 2"/>
          <p:cNvSpPr>
            <a:spLocks noGrp="1" noRot="1" noChangeAspect="1" noChangeArrowheads="1" noTextEdit="1"/>
          </p:cNvSpPr>
          <p:nvPr>
            <p:ph type="sldImg"/>
          </p:nvPr>
        </p:nvSpPr>
        <p:spPr>
          <a:ln/>
        </p:spPr>
      </p:sp>
      <p:sp>
        <p:nvSpPr>
          <p:cNvPr id="1138691" name="Rectangle 3"/>
          <p:cNvSpPr>
            <a:spLocks noGrp="1" noChangeArrowheads="1"/>
          </p:cNvSpPr>
          <p:nvPr>
            <p:ph type="body" idx="1"/>
          </p:nvPr>
        </p:nvSpPr>
        <p:spPr/>
        <p:txBody>
          <a:bodyPr/>
          <a:lstStyle/>
          <a:p>
            <a:r>
              <a:rPr lang="en-GB" b="1"/>
              <a:t>Teacher notes</a:t>
            </a:r>
          </a:p>
          <a:p>
            <a:r>
              <a:rPr lang="en-GB"/>
              <a:t>The SAN sets the base heart rate, but the rate is controlled via the CNS.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A5212481-6DE9-43B7-AF08-C3FB8B50EE3B}" type="slidenum">
              <a:rPr lang="en-GB"/>
              <a:pPr/>
              <a:t>46</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60194" name="Rectangle 2"/>
          <p:cNvSpPr>
            <a:spLocks noGrp="1" noRot="1" noChangeAspect="1" noChangeArrowheads="1" noTextEdit="1"/>
          </p:cNvSpPr>
          <p:nvPr>
            <p:ph type="sldImg"/>
          </p:nvPr>
        </p:nvSpPr>
        <p:spPr>
          <a:ln/>
        </p:spPr>
      </p:sp>
      <p:sp>
        <p:nvSpPr>
          <p:cNvPr id="1160195"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D5FFBD1D-900D-42C6-ADE6-DDFC42FC3FE1}" type="slidenum">
              <a:rPr lang="en-GB"/>
              <a:pPr/>
              <a:t>47</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83746" name="Rectangle 2"/>
          <p:cNvSpPr>
            <a:spLocks noGrp="1" noRot="1" noChangeAspect="1" noChangeArrowheads="1" noTextEdit="1"/>
          </p:cNvSpPr>
          <p:nvPr>
            <p:ph type="sldImg"/>
          </p:nvPr>
        </p:nvSpPr>
        <p:spPr>
          <a:ln/>
        </p:spPr>
      </p:sp>
      <p:sp>
        <p:nvSpPr>
          <p:cNvPr id="1183747" name="Rectangle 3"/>
          <p:cNvSpPr>
            <a:spLocks noGrp="1" noChangeArrowheads="1"/>
          </p:cNvSpPr>
          <p:nvPr>
            <p:ph type="body" idx="1"/>
          </p:nvPr>
        </p:nvSpPr>
        <p:spPr/>
        <p:txBody>
          <a:bodyPr/>
          <a:lstStyle/>
          <a:p>
            <a:r>
              <a:rPr lang="en-GB" b="1"/>
              <a:t>Teacher notes</a:t>
            </a:r>
          </a:p>
          <a:p>
            <a:r>
              <a:rPr lang="en-GB"/>
              <a:t>Pacemakers may be temporary (in which case the main pacemaker unit is usually external) or permanent.</a:t>
            </a:r>
          </a:p>
          <a:p>
            <a:endParaRPr lang="en-GB"/>
          </a:p>
          <a:p>
            <a:r>
              <a:rPr lang="en-GB"/>
              <a:t>Permanent pacemakers are commonly implanted beneath subcutaneous fat in the chest. The electrodes are inserted into a vein and passed through to be attached into the appropriate chamber(s) of the heart.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3C1F1AD8-0DBB-494D-AA40-9588FA12807C}" type="slidenum">
              <a:rPr lang="en-GB"/>
              <a:pPr/>
              <a:t>48</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50978" name="Rectangle 2"/>
          <p:cNvSpPr>
            <a:spLocks noGrp="1" noRot="1" noChangeAspect="1" noChangeArrowheads="1" noTextEdit="1"/>
          </p:cNvSpPr>
          <p:nvPr>
            <p:ph type="sldImg"/>
          </p:nvPr>
        </p:nvSpPr>
        <p:spPr>
          <a:ln/>
        </p:spPr>
      </p:sp>
      <p:sp>
        <p:nvSpPr>
          <p:cNvPr id="115097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02466FEC-4D9E-43D8-9118-B3E9F942179E}" type="slidenum">
              <a:rPr lang="en-GB"/>
              <a:pPr/>
              <a:t>13</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25378" name="Rectangle 2"/>
          <p:cNvSpPr>
            <a:spLocks noGrp="1" noRot="1" noChangeAspect="1" noChangeArrowheads="1" noTextEdit="1"/>
          </p:cNvSpPr>
          <p:nvPr>
            <p:ph type="sldImg"/>
          </p:nvPr>
        </p:nvSpPr>
        <p:spPr>
          <a:ln/>
        </p:spPr>
      </p:sp>
      <p:sp>
        <p:nvSpPr>
          <p:cNvPr id="1125379"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CBD00488-D8C8-4890-BF5B-AE830DF88C95}" type="slidenum">
              <a:rPr lang="en-GB"/>
              <a:pPr/>
              <a:t>50</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55074" name="Rectangle 2"/>
          <p:cNvSpPr>
            <a:spLocks noGrp="1" noRot="1" noChangeAspect="1" noChangeArrowheads="1" noTextEdit="1"/>
          </p:cNvSpPr>
          <p:nvPr>
            <p:ph type="sldImg"/>
          </p:nvPr>
        </p:nvSpPr>
        <p:spPr>
          <a:ln/>
        </p:spPr>
      </p:sp>
      <p:sp>
        <p:nvSpPr>
          <p:cNvPr id="1155075" name="Rectangle 3"/>
          <p:cNvSpPr>
            <a:spLocks noGrp="1" noChangeArrowheads="1"/>
          </p:cNvSpPr>
          <p:nvPr>
            <p:ph type="body" idx="1"/>
          </p:nvPr>
        </p:nvSpPr>
        <p:spPr/>
        <p:txBody>
          <a:bodyPr/>
          <a:lstStyle/>
          <a:p>
            <a:r>
              <a:rPr lang="en-GB" b="1"/>
              <a:t>Teacher notes</a:t>
            </a:r>
          </a:p>
          <a:p>
            <a:r>
              <a:rPr lang="en-GB"/>
              <a:t>Students could be asked to draw a line graph of how they think blood pressure varies as it moves through the aorta, arteries, arterioles, capillaries, venules and veins.</a:t>
            </a:r>
          </a:p>
          <a:p>
            <a:endParaRPr lang="en-GB"/>
          </a:p>
          <a:p>
            <a:r>
              <a:rPr lang="en-GB"/>
              <a:t>See the ‘</a:t>
            </a:r>
            <a:r>
              <a:rPr lang="en-GB" b="1"/>
              <a:t>The Heart</a:t>
            </a:r>
            <a:r>
              <a:rPr lang="en-GB"/>
              <a:t>’ presentation for more information about systole and diastole.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8790173-58CB-445B-B946-A6424B1B3372}" type="slidenum">
              <a:rPr lang="en-GB"/>
              <a:pPr/>
              <a:t>53</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06946" name="Rectangle 2"/>
          <p:cNvSpPr>
            <a:spLocks noGrp="1" noRot="1" noChangeAspect="1" noChangeArrowheads="1" noTextEdit="1"/>
          </p:cNvSpPr>
          <p:nvPr>
            <p:ph type="sldImg"/>
          </p:nvPr>
        </p:nvSpPr>
        <p:spPr>
          <a:ln/>
        </p:spPr>
      </p:sp>
      <p:sp>
        <p:nvSpPr>
          <p:cNvPr id="1106947" name="Rectangle 3"/>
          <p:cNvSpPr>
            <a:spLocks noGrp="1" noChangeArrowheads="1"/>
          </p:cNvSpPr>
          <p:nvPr>
            <p:ph type="body" idx="1"/>
          </p:nvPr>
        </p:nvSpPr>
        <p:spPr>
          <a:xfrm>
            <a:off x="914400" y="4343400"/>
            <a:ext cx="5029200" cy="4114800"/>
          </a:xfrm>
        </p:spPr>
        <p:txBody>
          <a:bodyPr/>
          <a:lstStyle/>
          <a:p>
            <a:r>
              <a:rPr lang="en-GB" b="1"/>
              <a:t>Teacher notes</a:t>
            </a:r>
          </a:p>
          <a:p>
            <a:r>
              <a:rPr lang="en-GB"/>
              <a:t>In ‘Slide Show’ mode, click the name of a section to jump straight to that slide.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ED07967-8E4D-44CE-81A3-4E61200FAEF8}" type="slidenum">
              <a:rPr lang="en-GB"/>
              <a:pPr/>
              <a:t>55</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3561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3561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GB" b="1"/>
              <a:t>Teacher notes</a:t>
            </a:r>
            <a:endParaRPr lang="en-GB"/>
          </a:p>
          <a:p>
            <a:r>
              <a:rPr lang="en-GB"/>
              <a:t>The amount of blood occupied by erythrocytes is called the </a:t>
            </a:r>
            <a:r>
              <a:rPr lang="en-GB" b="1"/>
              <a:t>haematocrit</a:t>
            </a:r>
            <a:r>
              <a:rPr lang="en-GB"/>
              <a:t>. An athlete’s haematocrit is used in drug testing - an elevated level may indicate the athlete has artificially boosted the number of erythrocytes by using the drug </a:t>
            </a:r>
            <a:r>
              <a:rPr lang="en-US" sz="1300">
                <a:solidFill>
                  <a:srgbClr val="000000"/>
                </a:solidFill>
                <a:latin typeface="Lucida Grande" charset="0"/>
              </a:rPr>
              <a:t>erythropoietin, or by ‘blood doping’ - transfusing </a:t>
            </a:r>
            <a:r>
              <a:rPr lang="en-GB"/>
              <a:t>erythrocytes</a:t>
            </a:r>
            <a:r>
              <a:rPr lang="en-US" sz="1300">
                <a:solidFill>
                  <a:srgbClr val="000000"/>
                </a:solidFill>
                <a:latin typeface="Lucida Grande" charset="0"/>
              </a:rPr>
              <a:t>, either their own (which have been previously harvested and stored) or from a compatible donor.</a:t>
            </a:r>
          </a:p>
          <a:p>
            <a:endParaRPr lang="en-US" sz="1300">
              <a:solidFill>
                <a:srgbClr val="000000"/>
              </a:solidFill>
              <a:latin typeface="Lucida Grande" charset="0"/>
            </a:endParaRPr>
          </a:p>
          <a:p>
            <a:r>
              <a:rPr lang="en-US" sz="1300">
                <a:solidFill>
                  <a:srgbClr val="000000"/>
                </a:solidFill>
                <a:latin typeface="Lucida Grande" charset="0"/>
              </a:rPr>
              <a:t>Only about 2% of all the oxygen in blood is transported in the plasma. The vast majority is bound to haemoglobin in erythrocytes. In contrast, most carbon dioxide is transported in the plasma.</a:t>
            </a:r>
          </a:p>
          <a:p>
            <a:endParaRPr lang="en-US" sz="1300">
              <a:solidFill>
                <a:srgbClr val="000000"/>
              </a:solidFill>
              <a:latin typeface="Lucida Grande" charset="0"/>
            </a:endParaRPr>
          </a:p>
          <a:p>
            <a:r>
              <a:rPr lang="en-GB"/>
              <a:t>See the ‘</a:t>
            </a:r>
            <a:r>
              <a:rPr lang="en-GB" b="1"/>
              <a:t>Gas Exchange</a:t>
            </a:r>
            <a:r>
              <a:rPr lang="en-GB"/>
              <a:t>’ presentation for more information about haemoglobin and the transport of oxygen.</a:t>
            </a:r>
          </a:p>
          <a:p>
            <a:endParaRPr lang="en-GB"/>
          </a:p>
          <a:p>
            <a:r>
              <a:rPr lang="en-US" sz="1300">
                <a:solidFill>
                  <a:srgbClr val="000000"/>
                </a:solidFill>
                <a:latin typeface="Lucida Grande" charset="0"/>
              </a:rPr>
              <a:t>See the ‘</a:t>
            </a:r>
            <a:r>
              <a:rPr lang="en-US" sz="1300" b="1">
                <a:solidFill>
                  <a:srgbClr val="000000"/>
                </a:solidFill>
                <a:latin typeface="Lucida Grande" charset="0"/>
              </a:rPr>
              <a:t>Immunology</a:t>
            </a:r>
            <a:r>
              <a:rPr lang="en-US" sz="1300">
                <a:solidFill>
                  <a:srgbClr val="000000"/>
                </a:solidFill>
                <a:latin typeface="Lucida Grande" charset="0"/>
              </a:rPr>
              <a:t>’ presentation for more information about leukocytes.</a:t>
            </a:r>
            <a:endParaRPr lang="en-GB" sz="1300">
              <a:solidFill>
                <a:srgbClr val="000000"/>
              </a:solidFill>
              <a:latin typeface="Lucida Grande"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5537BB-409A-4CAA-BC98-DAD5A406869B}" type="slidenum">
              <a:rPr lang="en-US" smtClean="0"/>
              <a:pPr/>
              <a:t>56</a:t>
            </a:fld>
            <a:endParaRPr lang="en-US"/>
          </a:p>
        </p:txBody>
      </p:sp>
    </p:spTree>
    <p:extLst>
      <p:ext uri="{BB962C8B-B14F-4D97-AF65-F5344CB8AC3E}">
        <p14:creationId xmlns:p14="http://schemas.microsoft.com/office/powerpoint/2010/main" val="6092856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11E62318-6097-4017-BCE6-B38F62999DB5}" type="slidenum">
              <a:rPr lang="en-GB"/>
              <a:pPr/>
              <a:t>57</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025026" name="Rectangle 2"/>
          <p:cNvSpPr>
            <a:spLocks noGrp="1" noRot="1" noChangeAspect="1" noChangeArrowheads="1" noTextEdit="1"/>
          </p:cNvSpPr>
          <p:nvPr>
            <p:ph type="sldImg"/>
          </p:nvPr>
        </p:nvSpPr>
        <p:spPr>
          <a:ln/>
        </p:spPr>
      </p:sp>
      <p:sp>
        <p:nvSpPr>
          <p:cNvPr id="1025027" name="Rectangle 3"/>
          <p:cNvSpPr>
            <a:spLocks noGrp="1" noChangeArrowheads="1"/>
          </p:cNvSpPr>
          <p:nvPr>
            <p:ph type="body" idx="1"/>
          </p:nvPr>
        </p:nvSpPr>
        <p:spPr>
          <a:xfrm>
            <a:off x="914400" y="4343400"/>
            <a:ext cx="5029200" cy="4114800"/>
          </a:xfrm>
        </p:spPr>
        <p:txBody>
          <a:bodyPr/>
          <a:lstStyle/>
          <a:p>
            <a:r>
              <a:rPr lang="en-GB" b="1"/>
              <a:t>Teacher notes</a:t>
            </a:r>
            <a:endParaRPr lang="en-GB"/>
          </a:p>
          <a:p>
            <a:r>
              <a:rPr lang="en-GB"/>
              <a:t>Only the erythrocytes of mammals and a few other vertebrates have no nucleus. They are present in the erythrocytes of most other vertebrates. The lack of nucleus means erythrocytes cannot divide so most be continuously replaced by new cells produced in the bone marrow. Human erythrocytes live for about 120 days.</a:t>
            </a:r>
          </a:p>
          <a:p>
            <a:endParaRPr lang="en-GB"/>
          </a:p>
          <a:p>
            <a:r>
              <a:rPr lang="en-GB"/>
              <a:t>Haemoglobin makes up about 97% of the dry mass of an erythrocyte.</a:t>
            </a:r>
          </a:p>
          <a:p>
            <a:endParaRPr lang="en-GB"/>
          </a:p>
          <a:p>
            <a:r>
              <a:rPr lang="en-GB"/>
              <a:t>See the ‘</a:t>
            </a:r>
            <a:r>
              <a:rPr lang="en-GB" b="1"/>
              <a:t>Gas Exchange</a:t>
            </a:r>
            <a:r>
              <a:rPr lang="en-GB"/>
              <a:t>’ presentation for more information about haemoglobin.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5537BB-409A-4CAA-BC98-DAD5A406869B}" type="slidenum">
              <a:rPr lang="en-US" smtClean="0"/>
              <a:pPr/>
              <a:t>59</a:t>
            </a:fld>
            <a:endParaRPr lang="en-US"/>
          </a:p>
        </p:txBody>
      </p:sp>
    </p:spTree>
    <p:extLst>
      <p:ext uri="{BB962C8B-B14F-4D97-AF65-F5344CB8AC3E}">
        <p14:creationId xmlns:p14="http://schemas.microsoft.com/office/powerpoint/2010/main" val="32589241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0DDBC5E-31B5-4982-8101-90C78C99FDA5}" type="slidenum">
              <a:rPr lang="en-GB"/>
              <a:pPr/>
              <a:t>68</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035266" name="Rectangle 2"/>
          <p:cNvSpPr>
            <a:spLocks noGrp="1" noRot="1" noChangeAspect="1" noChangeArrowheads="1" noTextEdit="1"/>
          </p:cNvSpPr>
          <p:nvPr>
            <p:ph type="sldImg"/>
          </p:nvPr>
        </p:nvSpPr>
        <p:spPr>
          <a:ln/>
        </p:spPr>
      </p:sp>
      <p:sp>
        <p:nvSpPr>
          <p:cNvPr id="1035267" name="Rectangle 3"/>
          <p:cNvSpPr>
            <a:spLocks noGrp="1" noChangeArrowheads="1"/>
          </p:cNvSpPr>
          <p:nvPr>
            <p:ph type="body" idx="1"/>
          </p:nvPr>
        </p:nvSpPr>
        <p:spPr/>
        <p:txBody>
          <a:bodyPr/>
          <a:lstStyle/>
          <a:p>
            <a:r>
              <a:rPr lang="en-GB" b="1"/>
              <a:t>Teacher notes</a:t>
            </a:r>
          </a:p>
          <a:p>
            <a:r>
              <a:rPr lang="en-GB"/>
              <a:t>One sign of </a:t>
            </a:r>
            <a:r>
              <a:rPr lang="en-GB">
                <a:solidFill>
                  <a:srgbClr val="010066"/>
                </a:solidFill>
              </a:rPr>
              <a:t>high blood pressure is </a:t>
            </a:r>
            <a:r>
              <a:rPr lang="en-GB" b="1">
                <a:solidFill>
                  <a:srgbClr val="10BC45"/>
                </a:solidFill>
              </a:rPr>
              <a:t>oedema</a:t>
            </a:r>
            <a:r>
              <a:rPr lang="en-GB">
                <a:solidFill>
                  <a:srgbClr val="010066"/>
                </a:solidFill>
              </a:rPr>
              <a:t> – swelling caused by the accumulation of tissue fluid. Students could be asked to explain how this occurs in terms of blood pressure and osmotic pressure.</a:t>
            </a:r>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B20A98BB-3547-4F5C-BD14-0494341266FE}" type="slidenum">
              <a:rPr lang="en-GB"/>
              <a:pPr/>
              <a:t>71</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039362" name="Rectangle 2"/>
          <p:cNvSpPr>
            <a:spLocks noGrp="1" noRot="1" noChangeAspect="1" noChangeArrowheads="1" noTextEdit="1"/>
          </p:cNvSpPr>
          <p:nvPr>
            <p:ph type="sldImg"/>
          </p:nvPr>
        </p:nvSpPr>
        <p:spPr>
          <a:ln/>
        </p:spPr>
      </p:sp>
      <p:sp>
        <p:nvSpPr>
          <p:cNvPr id="1039363" name="Rectangle 3"/>
          <p:cNvSpPr>
            <a:spLocks noGrp="1" noChangeArrowheads="1"/>
          </p:cNvSpPr>
          <p:nvPr>
            <p:ph type="body" idx="1"/>
          </p:nvPr>
        </p:nvSpPr>
        <p:spPr/>
        <p:txBody>
          <a:bodyPr/>
          <a:lstStyle/>
          <a:p>
            <a:r>
              <a:rPr lang="en-GB" b="1"/>
              <a:t>Teacher notes</a:t>
            </a:r>
            <a:endParaRPr lang="en-GB"/>
          </a:p>
          <a:p>
            <a:r>
              <a:rPr lang="en-GB"/>
              <a:t>Lymph contains fatty substances because </a:t>
            </a:r>
            <a:r>
              <a:rPr lang="en-GB" sz="2400">
                <a:solidFill>
                  <a:srgbClr val="010066"/>
                </a:solidFill>
              </a:rPr>
              <a:t>digested lipids are transported from the digestive system via the lymphatic system before being returned to the circulatory system.</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19D66D7-725E-4F4F-96D1-EF2A3913F07F}" type="slidenum">
              <a:rPr lang="en-GB"/>
              <a:pPr/>
              <a:t>72</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5917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5917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GB" b="1"/>
              <a:t>Teacher notes</a:t>
            </a:r>
          </a:p>
          <a:p>
            <a:r>
              <a:rPr lang="en-GB"/>
              <a:t>Lymph moves through the lymphatic system via the action of skeletal muscles and the use of valves to prevent backflow.</a:t>
            </a:r>
          </a:p>
          <a:p>
            <a:endParaRPr lang="en-GB"/>
          </a:p>
          <a:p>
            <a:r>
              <a:rPr lang="en-GB"/>
              <a:t>Lymphatic tissues and lymph nodes are the site of development and maturation of lymphocytes.</a:t>
            </a:r>
          </a:p>
          <a:p>
            <a:endParaRPr lang="en-GB"/>
          </a:p>
          <a:p>
            <a:r>
              <a:rPr lang="en-GB"/>
              <a:t>Lymphatic filariasis is a parasitic disease caused when thread-like nematode worms (transmitted by mosquitoes) become lodged in the lymphatic system. In extreme cases, this causes elephantiasis – a swelling and thickening of skin and underlying tissue, usually in the legs or genitals.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AE1DA024-AE55-49E3-9C91-FE56C1500004}" type="slidenum">
              <a:rPr lang="en-GB"/>
              <a:pPr/>
              <a:t>74</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39714" name="Rectangle 2"/>
          <p:cNvSpPr>
            <a:spLocks noGrp="1" noRot="1" noChangeAspect="1" noChangeArrowheads="1" noTextEdit="1"/>
          </p:cNvSpPr>
          <p:nvPr>
            <p:ph type="sldImg"/>
          </p:nvPr>
        </p:nvSpPr>
        <p:spPr>
          <a:ln/>
        </p:spPr>
      </p:sp>
      <p:sp>
        <p:nvSpPr>
          <p:cNvPr id="1139715"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C3416F65-5C49-44AF-AFFC-739F256292B6}" type="slidenum">
              <a:rPr lang="en-GB"/>
              <a:pPr/>
              <a:t>15</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44834" name="Rectangle 2"/>
          <p:cNvSpPr>
            <a:spLocks noGrp="1" noRot="1" noChangeAspect="1" noChangeArrowheads="1" noTextEdit="1"/>
          </p:cNvSpPr>
          <p:nvPr>
            <p:ph type="sldImg"/>
          </p:nvPr>
        </p:nvSpPr>
        <p:spPr>
          <a:ln/>
        </p:spPr>
      </p:sp>
      <p:sp>
        <p:nvSpPr>
          <p:cNvPr id="1144835" name="Rectangle 3"/>
          <p:cNvSpPr>
            <a:spLocks noGrp="1" noChangeArrowheads="1"/>
          </p:cNvSpPr>
          <p:nvPr>
            <p:ph type="body" idx="1"/>
          </p:nvPr>
        </p:nvSpPr>
        <p:spPr>
          <a:xfrm>
            <a:off x="914400" y="4343400"/>
            <a:ext cx="5029200" cy="4114800"/>
          </a:xfrm>
        </p:spPr>
        <p:txBody>
          <a:bodyPr/>
          <a:lstStyle/>
          <a:p>
            <a:r>
              <a:rPr lang="en-GB" b="1"/>
              <a:t>Teacher notes</a:t>
            </a:r>
          </a:p>
          <a:p>
            <a:pPr>
              <a:spcBef>
                <a:spcPct val="50000"/>
              </a:spcBef>
            </a:pPr>
            <a:r>
              <a:rPr lang="en-GB" sz="2400">
                <a:solidFill>
                  <a:srgbClr val="010066"/>
                </a:solidFill>
              </a:rPr>
              <a:t>As blood at high pressure enters the artery it expands to lower the pressure. As blood at low pressure enters the artery it recoils to maintain the pressure.</a:t>
            </a:r>
          </a:p>
          <a:p>
            <a:pPr>
              <a:spcBef>
                <a:spcPct val="50000"/>
              </a:spcBef>
            </a:pPr>
            <a:endParaRPr lang="en-US"/>
          </a:p>
          <a:p>
            <a:r>
              <a:rPr lang="en-US"/>
              <a:t>The further away from the heart, the less elastic tissue and more smooth muscle an the artery is the less elastic tissue it has and the more smooth muscle. This is because the blood further away from the heart is at a lower pressure.</a:t>
            </a:r>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C758D918-2E19-47A4-9477-D146CEC0AB00}" type="slidenum">
              <a:rPr lang="en-GB"/>
              <a:pPr/>
              <a:t>75</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933890" name="Rectangle 2"/>
          <p:cNvSpPr>
            <a:spLocks noGrp="1" noRot="1" noChangeAspect="1" noChangeArrowheads="1" noTextEdit="1"/>
          </p:cNvSpPr>
          <p:nvPr>
            <p:ph type="sldImg"/>
          </p:nvPr>
        </p:nvSpPr>
        <p:spPr>
          <a:ln/>
        </p:spPr>
      </p:sp>
      <p:sp>
        <p:nvSpPr>
          <p:cNvPr id="933891"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127DA471-CAEF-461E-B8EF-C58C5A762F21}" type="slidenum">
              <a:rPr lang="en-GB"/>
              <a:pPr/>
              <a:t>76</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935938" name="Rectangle 2"/>
          <p:cNvSpPr>
            <a:spLocks noGrp="1" noRot="1" noChangeAspect="1" noChangeArrowheads="1" noTextEdit="1"/>
          </p:cNvSpPr>
          <p:nvPr>
            <p:ph type="sldImg"/>
          </p:nvPr>
        </p:nvSpPr>
        <p:spPr>
          <a:ln/>
        </p:spPr>
      </p:sp>
      <p:sp>
        <p:nvSpPr>
          <p:cNvPr id="935939"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5C898A87-9A49-491A-A856-65E3070AD161}" type="slidenum">
              <a:rPr lang="en-GB"/>
              <a:pPr/>
              <a:t>16</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162242" name="Rectangle 2"/>
          <p:cNvSpPr>
            <a:spLocks noGrp="1" noRot="1" noChangeAspect="1" noChangeArrowheads="1" noTextEdit="1"/>
          </p:cNvSpPr>
          <p:nvPr>
            <p:ph type="sldImg"/>
          </p:nvPr>
        </p:nvSpPr>
        <p:spPr>
          <a:ln/>
        </p:spPr>
      </p:sp>
      <p:sp>
        <p:nvSpPr>
          <p:cNvPr id="1162243" name="Rectangle 3"/>
          <p:cNvSpPr>
            <a:spLocks noGrp="1" noChangeArrowheads="1"/>
          </p:cNvSpPr>
          <p:nvPr>
            <p:ph type="body" idx="1"/>
          </p:nvPr>
        </p:nvSpPr>
        <p:spPr/>
        <p:txBody>
          <a:bodyPr/>
          <a:lstStyle/>
          <a:p>
            <a:r>
              <a:rPr lang="en-GB" b="1"/>
              <a:t>Photo credit:</a:t>
            </a:r>
            <a:r>
              <a:rPr lang="en-GB"/>
              <a:t> Karen Hart, Peninsula College</a:t>
            </a:r>
          </a:p>
          <a:p>
            <a:r>
              <a:rPr lang="en-GB">
                <a:solidFill>
                  <a:srgbClr val="010066"/>
                </a:solidFill>
              </a:rPr>
              <a:t>http://www.pc.ctc.edu/hart/index.html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2067F45-D78D-455E-A82A-F33C510A75AC}" type="slidenum">
              <a:rPr lang="en-GB"/>
              <a:pPr/>
              <a:t>20</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012738" name="Rectangle 2"/>
          <p:cNvSpPr>
            <a:spLocks noGrp="1" noRot="1" noChangeAspect="1" noChangeArrowheads="1" noTextEdit="1"/>
          </p:cNvSpPr>
          <p:nvPr>
            <p:ph type="sldImg"/>
          </p:nvPr>
        </p:nvSpPr>
        <p:spPr>
          <a:ln/>
        </p:spPr>
      </p:sp>
      <p:sp>
        <p:nvSpPr>
          <p:cNvPr id="10127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5A1E553-C5D4-452E-903C-A7A711807CF3}" type="slidenum">
              <a:rPr lang="en-GB"/>
              <a:pPr/>
              <a:t>21</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Circulation and Blood</a:t>
            </a:r>
          </a:p>
        </p:txBody>
      </p:sp>
      <p:sp>
        <p:nvSpPr>
          <p:cNvPr id="1014786" name="Rectangle 2"/>
          <p:cNvSpPr>
            <a:spLocks noGrp="1" noRot="1" noChangeAspect="1" noChangeArrowheads="1" noTextEdit="1"/>
          </p:cNvSpPr>
          <p:nvPr>
            <p:ph type="sldImg"/>
          </p:nvPr>
        </p:nvSpPr>
        <p:spPr>
          <a:ln/>
        </p:spPr>
      </p:sp>
      <p:sp>
        <p:nvSpPr>
          <p:cNvPr id="10147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DAD625C0-4993-49D6-B2E0-2C322C1889C1}" type="slidenum">
              <a:rPr lang="en-GB"/>
              <a:pPr/>
              <a:t>29</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2537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2537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GB" b="1"/>
              <a:t>Photo credit:</a:t>
            </a:r>
            <a:r>
              <a:rPr lang="en-GB"/>
              <a:t> M I Walker, Wellcome Images</a:t>
            </a:r>
          </a:p>
          <a:p>
            <a:r>
              <a:rPr lang="en-GB"/>
              <a:t>Light micrograph of a longitudinal section through cardiac muscle, stained with haemotoxylin (nuclei) and eosin (cytoplasm). Bright field illumination.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6EB77BDF-B6DE-4B30-B52A-09FE1FD5DBEA}" type="slidenum">
              <a:rPr lang="en-GB"/>
              <a:pPr/>
              <a:t>30</a:t>
            </a:fld>
            <a:endParaRPr lang="en-GB"/>
          </a:p>
        </p:txBody>
      </p:sp>
      <p:sp>
        <p:nvSpPr>
          <p:cNvPr id="7"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992258" name="Rectangle 2"/>
          <p:cNvSpPr>
            <a:spLocks noGrp="1" noRot="1" noChangeAspect="1" noChangeArrowheads="1" noTextEdit="1"/>
          </p:cNvSpPr>
          <p:nvPr>
            <p:ph type="sldImg"/>
          </p:nvPr>
        </p:nvSpPr>
        <p:spPr>
          <a:ln/>
        </p:spPr>
      </p:sp>
      <p:sp>
        <p:nvSpPr>
          <p:cNvPr id="992259" name="Rectangle 3"/>
          <p:cNvSpPr>
            <a:spLocks noGrp="1" noChangeArrowheads="1"/>
          </p:cNvSpPr>
          <p:nvPr>
            <p:ph type="body" idx="1"/>
          </p:nvPr>
        </p:nvSpPr>
        <p:spPr/>
        <p:txBody>
          <a:bodyPr/>
          <a:lstStyle/>
          <a:p>
            <a:endParaRPr lang="en-GB"/>
          </a:p>
        </p:txBody>
      </p:sp>
      <p:pic>
        <p:nvPicPr>
          <p:cNvPr id="992260" name="Picture 4" descr="fg020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075" y="4972050"/>
            <a:ext cx="4552950" cy="3524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B805051D-330C-4830-958A-86D8BDAC1DA4}" type="slidenum">
              <a:rPr lang="en-GB"/>
              <a:pPr/>
              <a:t>31</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The Heart</a:t>
            </a:r>
          </a:p>
        </p:txBody>
      </p:sp>
      <p:sp>
        <p:nvSpPr>
          <p:cNvPr id="1129474" name="Rectangle 2"/>
          <p:cNvSpPr>
            <a:spLocks noGrp="1" noRot="1" noChangeAspect="1" noChangeArrowheads="1" noTextEdit="1"/>
          </p:cNvSpPr>
          <p:nvPr>
            <p:ph type="sldImg"/>
          </p:nvPr>
        </p:nvSpPr>
        <p:spPr>
          <a:ln/>
        </p:spPr>
      </p:sp>
      <p:sp>
        <p:nvSpPr>
          <p:cNvPr id="1129475"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02EA6312-996D-45EF-8603-35CC07A4BC95}" type="datetimeFigureOut">
              <a:rPr lang="en-US" smtClean="0"/>
              <a:pPr/>
              <a:t>2/20/2015</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296B1670-19DE-4E95-87F2-0633D468EA2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2EA6312-996D-45EF-8603-35CC07A4BC95}" type="datetimeFigureOut">
              <a:rPr lang="en-US" smtClean="0"/>
              <a:pPr/>
              <a:t>2/20/2015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B1670-19DE-4E95-87F2-0633D468EA2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2EA6312-996D-45EF-8603-35CC07A4BC95}" type="datetimeFigureOut">
              <a:rPr lang="en-US" smtClean="0"/>
              <a:pPr/>
              <a:t>2/20/2015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B1670-19DE-4E95-87F2-0633D468EA2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7678" name="Picture 30" descr="title_slide_circulation"/>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667667" name="Text Box 19"/>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DFB801C2-CF57-4485-A9B6-AEC8CCE41F2B}"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33</a:t>
            </a:r>
          </a:p>
        </p:txBody>
      </p:sp>
      <p:sp>
        <p:nvSpPr>
          <p:cNvPr id="667668" name="Text Box 20"/>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667669" name="Picture 21" descr="forward_arrow_colour">
            <a:hlinkClick r:id="" action="ppaction://hlinkshowjump?jump=nextslide"/>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710893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372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0661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450587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2335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793274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9427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633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02EA6312-996D-45EF-8603-35CC07A4BC95}" type="datetimeFigureOut">
              <a:rPr lang="en-US" smtClean="0"/>
              <a:pPr/>
              <a:t>2/20/2015</a:t>
            </a:fld>
            <a:endParaRPr lang="en-US"/>
          </a:p>
        </p:txBody>
      </p:sp>
      <p:sp>
        <p:nvSpPr>
          <p:cNvPr id="9" name="Slide Number Placeholder 8"/>
          <p:cNvSpPr>
            <a:spLocks noGrp="1"/>
          </p:cNvSpPr>
          <p:nvPr>
            <p:ph type="sldNum" sz="quarter" idx="15"/>
          </p:nvPr>
        </p:nvSpPr>
        <p:spPr/>
        <p:txBody>
          <a:bodyPr rtlCol="0"/>
          <a:lstStyle/>
          <a:p>
            <a:fld id="{296B1670-19DE-4E95-87F2-0633D468EA25}"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98346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67338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775209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2250" y="53975"/>
            <a:ext cx="8464550" cy="60721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1140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444856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0194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148925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92658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60959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973028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02EA6312-996D-45EF-8603-35CC07A4BC95}" type="datetimeFigureOut">
              <a:rPr lang="en-US" smtClean="0"/>
              <a:pPr/>
              <a:t>2/20/2015</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296B1670-19DE-4E95-87F2-0633D468EA2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1905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685723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04300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67181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28271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57518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947300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120411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837366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1792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2EA6312-996D-45EF-8603-35CC07A4BC95}" type="datetimeFigureOut">
              <a:rPr lang="en-US" smtClean="0"/>
              <a:pPr/>
              <a:t>2/20/2015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6B1670-19DE-4E95-87F2-0633D468EA25}"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10788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7988062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11222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480505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215964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0833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32953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69054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52522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225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02EA6312-996D-45EF-8603-35CC07A4BC95}" type="datetimeFigureOut">
              <a:rPr lang="en-US" smtClean="0"/>
              <a:pPr/>
              <a:t>2/20/2015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6B1670-19DE-4E95-87F2-0633D468EA25}"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734170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674698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96948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1041092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5699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160788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536879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332633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04081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9967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02EA6312-996D-45EF-8603-35CC07A4BC95}" type="datetimeFigureOut">
              <a:rPr lang="en-US" smtClean="0"/>
              <a:pPr/>
              <a:t>2/20/2015</a:t>
            </a:fld>
            <a:endParaRPr lang="en-US"/>
          </a:p>
        </p:txBody>
      </p:sp>
      <p:sp>
        <p:nvSpPr>
          <p:cNvPr id="7" name="Slide Number Placeholder 6"/>
          <p:cNvSpPr>
            <a:spLocks noGrp="1"/>
          </p:cNvSpPr>
          <p:nvPr>
            <p:ph type="sldNum" sz="quarter" idx="11"/>
          </p:nvPr>
        </p:nvSpPr>
        <p:spPr/>
        <p:txBody>
          <a:bodyPr rtlCol="0"/>
          <a:lstStyle/>
          <a:p>
            <a:fld id="{296B1670-19DE-4E95-87F2-0633D468EA25}"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1709754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51334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2348154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83288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64615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27578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6921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905552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360389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6194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EA6312-996D-45EF-8603-35CC07A4BC95}" type="datetimeFigureOut">
              <a:rPr lang="en-US" smtClean="0"/>
              <a:pPr/>
              <a:t>2/20/2015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6B1670-19DE-4E95-87F2-0633D468EA25}"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255856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2250" y="53975"/>
            <a:ext cx="8464550" cy="60721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097675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7679" name="Picture 31" descr="title_slide_heart"/>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667667" name="Text Box 19"/>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C861BD38-1CF4-4BF5-8F2C-2EE8BBFB43D8}"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24</a:t>
            </a:r>
          </a:p>
        </p:txBody>
      </p:sp>
      <p:sp>
        <p:nvSpPr>
          <p:cNvPr id="667668" name="Text Box 20"/>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667669" name="Picture 21" descr="forward_arrow_colour">
            <a:hlinkClick r:id="" action="ppaction://hlinkshowjump?jump=nextslide"/>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30696"/>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452241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809180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664790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9592738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517662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191598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60290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02EA6312-996D-45EF-8603-35CC07A4BC95}" type="datetimeFigureOut">
              <a:rPr lang="en-US" smtClean="0"/>
              <a:pPr/>
              <a:t>2/20/2015</a:t>
            </a:fld>
            <a:endParaRPr lang="en-US"/>
          </a:p>
        </p:txBody>
      </p:sp>
      <p:sp>
        <p:nvSpPr>
          <p:cNvPr id="22" name="Slide Number Placeholder 21"/>
          <p:cNvSpPr>
            <a:spLocks noGrp="1"/>
          </p:cNvSpPr>
          <p:nvPr>
            <p:ph type="sldNum" sz="quarter" idx="15"/>
          </p:nvPr>
        </p:nvSpPr>
        <p:spPr/>
        <p:txBody>
          <a:bodyPr rtlCol="0"/>
          <a:lstStyle/>
          <a:p>
            <a:fld id="{296B1670-19DE-4E95-87F2-0633D468EA25}"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390801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7273058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535836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2250" y="53975"/>
            <a:ext cx="8464550" cy="60721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27530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6216137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83889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76183529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5341214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98643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068632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02EA6312-996D-45EF-8603-35CC07A4BC95}" type="datetimeFigureOut">
              <a:rPr lang="en-US" smtClean="0"/>
              <a:pPr/>
              <a:t>2/20/2015</a:t>
            </a:fld>
            <a:endParaRPr lang="en-US"/>
          </a:p>
        </p:txBody>
      </p:sp>
      <p:sp>
        <p:nvSpPr>
          <p:cNvPr id="18" name="Slide Number Placeholder 17"/>
          <p:cNvSpPr>
            <a:spLocks noGrp="1"/>
          </p:cNvSpPr>
          <p:nvPr>
            <p:ph type="sldNum" sz="quarter" idx="11"/>
          </p:nvPr>
        </p:nvSpPr>
        <p:spPr/>
        <p:txBody>
          <a:bodyPr rtlCol="0"/>
          <a:lstStyle/>
          <a:p>
            <a:fld id="{296B1670-19DE-4E95-87F2-0633D468EA25}"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254689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0795065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8949994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280232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0884766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773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6.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openxmlformats.org/officeDocument/2006/relationships/image" Target="../media/image6.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3.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8.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6" Type="http://schemas.openxmlformats.org/officeDocument/2006/relationships/image" Target="../media/image6.png"/><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3.png"/><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9.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image" Target="../media/image3.png"/><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6" Type="http://schemas.openxmlformats.org/officeDocument/2006/relationships/image" Target="../media/image4.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image" Target="../media/image3.png"/><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image" Target="../media/image2.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18" Type="http://schemas.openxmlformats.org/officeDocument/2006/relationships/slide" Target="../slides/slide17.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 Target="../slides/slide2.xml"/><Relationship Id="rId2" Type="http://schemas.openxmlformats.org/officeDocument/2006/relationships/slideLayout" Target="../slideLayouts/slideLayout85.xml"/><Relationship Id="rId16" Type="http://schemas.openxmlformats.org/officeDocument/2006/relationships/image" Target="../media/image3.png"/><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image" Target="../media/image6.png"/><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2EA6312-996D-45EF-8603-35CC07A4BC95}" type="datetimeFigureOut">
              <a:rPr lang="en-US" smtClean="0"/>
              <a:pPr/>
              <a:t>2/20/2015</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296B1670-19DE-4E95-87F2-0633D468EA2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85" name="Picture 61" descr="slide bground"/>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1072" name="Text Box 48"/>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28655086-2C4A-42C9-BB27-756351A62D31}"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33</a:t>
            </a:r>
          </a:p>
        </p:txBody>
      </p:sp>
      <p:sp>
        <p:nvSpPr>
          <p:cNvPr id="1073" name="Text Box 49"/>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1074" name="Picture 50"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a:solidFill>
                  <a:srgbClr val="FFFFFF"/>
                </a:solidFill>
              </a14:hiddenFill>
            </a:ext>
          </a:extLst>
        </p:spPr>
      </p:pic>
      <p:sp>
        <p:nvSpPr>
          <p:cNvPr id="1077" name="Rectangle 53"/>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pic>
        <p:nvPicPr>
          <p:cNvPr id="1084" name="Picture 60" descr="forward_arrow_grey">
            <a:hlinkClick r:id="" action="ppaction://hlinkshowjump?jump=nextslide"/>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881819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l" rtl="0" fontAlgn="base">
        <a:spcBef>
          <a:spcPct val="0"/>
        </a:spcBef>
        <a:spcAft>
          <a:spcPct val="0"/>
        </a:spcAft>
        <a:defRPr sz="2800" b="1">
          <a:solidFill>
            <a:srgbClr val="10BC45"/>
          </a:solidFill>
          <a:latin typeface="+mj-lt"/>
          <a:ea typeface="+mj-ea"/>
          <a:cs typeface="+mj-cs"/>
        </a:defRPr>
      </a:lvl1pPr>
      <a:lvl2pPr algn="l" rtl="0" fontAlgn="base">
        <a:spcBef>
          <a:spcPct val="0"/>
        </a:spcBef>
        <a:spcAft>
          <a:spcPct val="0"/>
        </a:spcAft>
        <a:defRPr sz="2800" b="1">
          <a:solidFill>
            <a:srgbClr val="10BC45"/>
          </a:solidFill>
          <a:latin typeface="Arial" charset="0"/>
        </a:defRPr>
      </a:lvl2pPr>
      <a:lvl3pPr algn="l" rtl="0" fontAlgn="base">
        <a:spcBef>
          <a:spcPct val="0"/>
        </a:spcBef>
        <a:spcAft>
          <a:spcPct val="0"/>
        </a:spcAft>
        <a:defRPr sz="2800" b="1">
          <a:solidFill>
            <a:srgbClr val="10BC45"/>
          </a:solidFill>
          <a:latin typeface="Arial" charset="0"/>
        </a:defRPr>
      </a:lvl3pPr>
      <a:lvl4pPr algn="l" rtl="0" fontAlgn="base">
        <a:spcBef>
          <a:spcPct val="0"/>
        </a:spcBef>
        <a:spcAft>
          <a:spcPct val="0"/>
        </a:spcAft>
        <a:defRPr sz="2800" b="1">
          <a:solidFill>
            <a:srgbClr val="10BC45"/>
          </a:solidFill>
          <a:latin typeface="Arial" charset="0"/>
        </a:defRPr>
      </a:lvl4pPr>
      <a:lvl5pPr algn="l" rtl="0" fontAlgn="base">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66342" name="Picture 6" descr="contents_slide_circulation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1166338"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F4B138E4-C299-462E-81E8-DA47DD15B8FF}"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33</a:t>
            </a:r>
          </a:p>
        </p:txBody>
      </p:sp>
      <p:sp>
        <p:nvSpPr>
          <p:cNvPr id="1166339"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1166340" name="Picture 4"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66341" name="Picture 5" descr="forward_arrow_colour">
            <a:hlinkClick r:id="" action="ppaction://hlinkshowjump?jump=nextslide"/>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2119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timing>
    <p:tnLst>
      <p:par>
        <p:cTn id="1" dur="indefinite" restart="never" nodeType="tmRoot"/>
      </p:par>
    </p:tnLst>
  </p:timing>
  <p:txStyles>
    <p:titleStyle>
      <a:lvl1pPr algn="l" rtl="0" fontAlgn="base">
        <a:spcBef>
          <a:spcPct val="0"/>
        </a:spcBef>
        <a:spcAft>
          <a:spcPct val="0"/>
        </a:spcAft>
        <a:defRPr sz="2800" b="1">
          <a:solidFill>
            <a:srgbClr val="10BC45"/>
          </a:solidFill>
          <a:latin typeface="+mj-lt"/>
          <a:ea typeface="+mj-ea"/>
          <a:cs typeface="+mj-cs"/>
        </a:defRPr>
      </a:lvl1pPr>
      <a:lvl2pPr algn="l" rtl="0" fontAlgn="base">
        <a:spcBef>
          <a:spcPct val="0"/>
        </a:spcBef>
        <a:spcAft>
          <a:spcPct val="0"/>
        </a:spcAft>
        <a:defRPr sz="2800" b="1">
          <a:solidFill>
            <a:srgbClr val="10BC45"/>
          </a:solidFill>
          <a:latin typeface="Arial" charset="0"/>
        </a:defRPr>
      </a:lvl2pPr>
      <a:lvl3pPr algn="l" rtl="0" fontAlgn="base">
        <a:spcBef>
          <a:spcPct val="0"/>
        </a:spcBef>
        <a:spcAft>
          <a:spcPct val="0"/>
        </a:spcAft>
        <a:defRPr sz="2800" b="1">
          <a:solidFill>
            <a:srgbClr val="10BC45"/>
          </a:solidFill>
          <a:latin typeface="Arial" charset="0"/>
        </a:defRPr>
      </a:lvl3pPr>
      <a:lvl4pPr algn="l" rtl="0" fontAlgn="base">
        <a:spcBef>
          <a:spcPct val="0"/>
        </a:spcBef>
        <a:spcAft>
          <a:spcPct val="0"/>
        </a:spcAft>
        <a:defRPr sz="2800" b="1">
          <a:solidFill>
            <a:srgbClr val="10BC45"/>
          </a:solidFill>
          <a:latin typeface="Arial" charset="0"/>
        </a:defRPr>
      </a:lvl4pPr>
      <a:lvl5pPr algn="l" rtl="0" fontAlgn="base">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67366" name="Picture 6" descr="contents_slide_circulation3"/>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1167362"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E10C04B7-109F-4382-8E64-A45C0C0C9E87}"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33</a:t>
            </a:r>
          </a:p>
        </p:txBody>
      </p:sp>
      <p:sp>
        <p:nvSpPr>
          <p:cNvPr id="1167363"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1167364" name="Picture 4"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67365" name="Picture 5" descr="forward_arrow_colour">
            <a:hlinkClick r:id="" action="ppaction://hlinkshowjump?jump=nextslide"/>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7469562"/>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Lst>
  <p:timing>
    <p:tnLst>
      <p:par>
        <p:cTn id="1" dur="indefinite" restart="never" nodeType="tmRoot"/>
      </p:par>
    </p:tnLst>
  </p:timing>
  <p:txStyles>
    <p:titleStyle>
      <a:lvl1pPr algn="l" rtl="0" fontAlgn="base">
        <a:spcBef>
          <a:spcPct val="0"/>
        </a:spcBef>
        <a:spcAft>
          <a:spcPct val="0"/>
        </a:spcAft>
        <a:defRPr sz="2800" b="1">
          <a:solidFill>
            <a:srgbClr val="10BC45"/>
          </a:solidFill>
          <a:latin typeface="+mj-lt"/>
          <a:ea typeface="+mj-ea"/>
          <a:cs typeface="+mj-cs"/>
        </a:defRPr>
      </a:lvl1pPr>
      <a:lvl2pPr algn="l" rtl="0" fontAlgn="base">
        <a:spcBef>
          <a:spcPct val="0"/>
        </a:spcBef>
        <a:spcAft>
          <a:spcPct val="0"/>
        </a:spcAft>
        <a:defRPr sz="2800" b="1">
          <a:solidFill>
            <a:srgbClr val="10BC45"/>
          </a:solidFill>
          <a:latin typeface="Arial" charset="0"/>
        </a:defRPr>
      </a:lvl2pPr>
      <a:lvl3pPr algn="l" rtl="0" fontAlgn="base">
        <a:spcBef>
          <a:spcPct val="0"/>
        </a:spcBef>
        <a:spcAft>
          <a:spcPct val="0"/>
        </a:spcAft>
        <a:defRPr sz="2800" b="1">
          <a:solidFill>
            <a:srgbClr val="10BC45"/>
          </a:solidFill>
          <a:latin typeface="Arial" charset="0"/>
        </a:defRPr>
      </a:lvl3pPr>
      <a:lvl4pPr algn="l" rtl="0" fontAlgn="base">
        <a:spcBef>
          <a:spcPct val="0"/>
        </a:spcBef>
        <a:spcAft>
          <a:spcPct val="0"/>
        </a:spcAft>
        <a:defRPr sz="2800" b="1">
          <a:solidFill>
            <a:srgbClr val="10BC45"/>
          </a:solidFill>
          <a:latin typeface="Arial" charset="0"/>
        </a:defRPr>
      </a:lvl4pPr>
      <a:lvl5pPr algn="l" rtl="0" fontAlgn="base">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68390" name="Picture 6" descr="contents_slide_circulation4"/>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1168386"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ED7AF4EC-47D1-491B-8F0C-A345A3FAEABB}"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33</a:t>
            </a:r>
          </a:p>
        </p:txBody>
      </p:sp>
      <p:sp>
        <p:nvSpPr>
          <p:cNvPr id="1168387"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1168388" name="Picture 4"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68389" name="Picture 5" descr="forward_arrow_colour">
            <a:hlinkClick r:id="" action="ppaction://hlinkshowjump?jump=nextslide"/>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30596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p:timing>
    <p:tnLst>
      <p:par>
        <p:cTn id="1" dur="indefinite" restart="never" nodeType="tmRoot"/>
      </p:par>
    </p:tnLst>
  </p:timing>
  <p:txStyles>
    <p:titleStyle>
      <a:lvl1pPr algn="l" rtl="0" fontAlgn="base">
        <a:spcBef>
          <a:spcPct val="0"/>
        </a:spcBef>
        <a:spcAft>
          <a:spcPct val="0"/>
        </a:spcAft>
        <a:defRPr sz="2800" b="1">
          <a:solidFill>
            <a:srgbClr val="10BC45"/>
          </a:solidFill>
          <a:latin typeface="+mj-lt"/>
          <a:ea typeface="+mj-ea"/>
          <a:cs typeface="+mj-cs"/>
        </a:defRPr>
      </a:lvl1pPr>
      <a:lvl2pPr algn="l" rtl="0" fontAlgn="base">
        <a:spcBef>
          <a:spcPct val="0"/>
        </a:spcBef>
        <a:spcAft>
          <a:spcPct val="0"/>
        </a:spcAft>
        <a:defRPr sz="2800" b="1">
          <a:solidFill>
            <a:srgbClr val="10BC45"/>
          </a:solidFill>
          <a:latin typeface="Arial" charset="0"/>
        </a:defRPr>
      </a:lvl2pPr>
      <a:lvl3pPr algn="l" rtl="0" fontAlgn="base">
        <a:spcBef>
          <a:spcPct val="0"/>
        </a:spcBef>
        <a:spcAft>
          <a:spcPct val="0"/>
        </a:spcAft>
        <a:defRPr sz="2800" b="1">
          <a:solidFill>
            <a:srgbClr val="10BC45"/>
          </a:solidFill>
          <a:latin typeface="Arial" charset="0"/>
        </a:defRPr>
      </a:lvl3pPr>
      <a:lvl4pPr algn="l" rtl="0" fontAlgn="base">
        <a:spcBef>
          <a:spcPct val="0"/>
        </a:spcBef>
        <a:spcAft>
          <a:spcPct val="0"/>
        </a:spcAft>
        <a:defRPr sz="2800" b="1">
          <a:solidFill>
            <a:srgbClr val="10BC45"/>
          </a:solidFill>
          <a:latin typeface="Arial" charset="0"/>
        </a:defRPr>
      </a:lvl4pPr>
      <a:lvl5pPr algn="l" rtl="0" fontAlgn="base">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36962" name="Picture 2" descr="slide bground"/>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936963" name="Text Box 3"/>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897F3DE2-429D-4776-928F-C96CD4EC84EC}"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33</a:t>
            </a:r>
          </a:p>
        </p:txBody>
      </p:sp>
      <p:sp>
        <p:nvSpPr>
          <p:cNvPr id="936964" name="Text Box 4"/>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936965" name="Picture 5"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a:solidFill>
                  <a:srgbClr val="FFFFFF"/>
                </a:solidFill>
              </a14:hiddenFill>
            </a:ext>
          </a:extLst>
        </p:spPr>
      </p:pic>
      <p:sp>
        <p:nvSpPr>
          <p:cNvPr id="936966" name="Rectangle 6"/>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Tree>
    <p:extLst>
      <p:ext uri="{BB962C8B-B14F-4D97-AF65-F5344CB8AC3E}">
        <p14:creationId xmlns:p14="http://schemas.microsoft.com/office/powerpoint/2010/main" val="406472225"/>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timing>
    <p:tnLst>
      <p:par>
        <p:cTn id="1" dur="indefinite" restart="never" nodeType="tmRoot"/>
      </p:par>
    </p:tnLst>
  </p:timing>
  <p:txStyles>
    <p:titleStyle>
      <a:lvl1pPr algn="l" rtl="0" fontAlgn="base">
        <a:spcBef>
          <a:spcPct val="0"/>
        </a:spcBef>
        <a:spcAft>
          <a:spcPct val="0"/>
        </a:spcAft>
        <a:defRPr sz="2800" b="1">
          <a:solidFill>
            <a:srgbClr val="10BC45"/>
          </a:solidFill>
          <a:latin typeface="+mj-lt"/>
          <a:ea typeface="+mj-ea"/>
          <a:cs typeface="+mj-cs"/>
        </a:defRPr>
      </a:lvl1pPr>
      <a:lvl2pPr algn="l" rtl="0" fontAlgn="base">
        <a:spcBef>
          <a:spcPct val="0"/>
        </a:spcBef>
        <a:spcAft>
          <a:spcPct val="0"/>
        </a:spcAft>
        <a:defRPr sz="2800" b="1">
          <a:solidFill>
            <a:srgbClr val="10BC45"/>
          </a:solidFill>
          <a:latin typeface="Arial" charset="0"/>
        </a:defRPr>
      </a:lvl2pPr>
      <a:lvl3pPr algn="l" rtl="0" fontAlgn="base">
        <a:spcBef>
          <a:spcPct val="0"/>
        </a:spcBef>
        <a:spcAft>
          <a:spcPct val="0"/>
        </a:spcAft>
        <a:defRPr sz="2800" b="1">
          <a:solidFill>
            <a:srgbClr val="10BC45"/>
          </a:solidFill>
          <a:latin typeface="Arial" charset="0"/>
        </a:defRPr>
      </a:lvl3pPr>
      <a:lvl4pPr algn="l" rtl="0" fontAlgn="base">
        <a:spcBef>
          <a:spcPct val="0"/>
        </a:spcBef>
        <a:spcAft>
          <a:spcPct val="0"/>
        </a:spcAft>
        <a:defRPr sz="2800" b="1">
          <a:solidFill>
            <a:srgbClr val="10BC45"/>
          </a:solidFill>
          <a:latin typeface="Arial" charset="0"/>
        </a:defRPr>
      </a:lvl4pPr>
      <a:lvl5pPr algn="l" rtl="0" fontAlgn="base">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85" name="Picture 61" descr="slide bground"/>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1072" name="Text Box 48"/>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184B732E-DC95-4EEA-9B56-9C626EFAE9BC}"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24</a:t>
            </a:r>
          </a:p>
        </p:txBody>
      </p:sp>
      <p:sp>
        <p:nvSpPr>
          <p:cNvPr id="1073" name="Text Box 49"/>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1074" name="Picture 50" descr="back_arrow_trans">
            <a:hlinkClick r:id="" action="ppaction://hlinkshowjump?jump=previousslide"/>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a:solidFill>
                  <a:srgbClr val="FFFFFF"/>
                </a:solidFill>
              </a14:hiddenFill>
            </a:ext>
          </a:extLst>
        </p:spPr>
      </p:pic>
      <p:sp>
        <p:nvSpPr>
          <p:cNvPr id="1077" name="Rectangle 53"/>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pic>
        <p:nvPicPr>
          <p:cNvPr id="1084" name="Picture 60" descr="forward_arrow_grey">
            <a:hlinkClick r:id="" action="ppaction://hlinkshowjump?jump=nextslide"/>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727626"/>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Lst>
  <p:timing>
    <p:tnLst>
      <p:par>
        <p:cTn id="1" dur="indefinite" restart="never" nodeType="tmRoot"/>
      </p:par>
    </p:tnLst>
  </p:timing>
  <p:txStyles>
    <p:titleStyle>
      <a:lvl1pPr algn="l" rtl="0" fontAlgn="base">
        <a:spcBef>
          <a:spcPct val="0"/>
        </a:spcBef>
        <a:spcAft>
          <a:spcPct val="0"/>
        </a:spcAft>
        <a:defRPr sz="2800" b="1">
          <a:solidFill>
            <a:srgbClr val="10BC45"/>
          </a:solidFill>
          <a:latin typeface="+mj-lt"/>
          <a:ea typeface="+mj-ea"/>
          <a:cs typeface="+mj-cs"/>
        </a:defRPr>
      </a:lvl1pPr>
      <a:lvl2pPr algn="l" rtl="0" fontAlgn="base">
        <a:spcBef>
          <a:spcPct val="0"/>
        </a:spcBef>
        <a:spcAft>
          <a:spcPct val="0"/>
        </a:spcAft>
        <a:defRPr sz="2800" b="1">
          <a:solidFill>
            <a:srgbClr val="10BC45"/>
          </a:solidFill>
          <a:latin typeface="Arial" charset="0"/>
        </a:defRPr>
      </a:lvl2pPr>
      <a:lvl3pPr algn="l" rtl="0" fontAlgn="base">
        <a:spcBef>
          <a:spcPct val="0"/>
        </a:spcBef>
        <a:spcAft>
          <a:spcPct val="0"/>
        </a:spcAft>
        <a:defRPr sz="2800" b="1">
          <a:solidFill>
            <a:srgbClr val="10BC45"/>
          </a:solidFill>
          <a:latin typeface="Arial" charset="0"/>
        </a:defRPr>
      </a:lvl3pPr>
      <a:lvl4pPr algn="l" rtl="0" fontAlgn="base">
        <a:spcBef>
          <a:spcPct val="0"/>
        </a:spcBef>
        <a:spcAft>
          <a:spcPct val="0"/>
        </a:spcAft>
        <a:defRPr sz="2800" b="1">
          <a:solidFill>
            <a:srgbClr val="10BC45"/>
          </a:solidFill>
          <a:latin typeface="Arial" charset="0"/>
        </a:defRPr>
      </a:lvl4pPr>
      <a:lvl5pPr algn="l" rtl="0" fontAlgn="base">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2630" name="Picture 6" descr="contents_slide_heart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a:solidFill>
                  <a:srgbClr val="FFFFFF"/>
                </a:solidFill>
              </a14:hiddenFill>
            </a:ext>
          </a:extLst>
        </p:spPr>
      </p:pic>
      <p:sp>
        <p:nvSpPr>
          <p:cNvPr id="922626"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EA23EE22-2824-44CD-B0E0-B4454B1FAA97}"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24</a:t>
            </a:r>
          </a:p>
        </p:txBody>
      </p:sp>
      <p:sp>
        <p:nvSpPr>
          <p:cNvPr id="922627"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922628" name="Picture 4" descr="forward_arrow_colour">
            <a:hlinkClick r:id="" action="ppaction://hlinkshowjump?jump=nextslide"/>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922629" name="Picture 5" descr="back_arrow_trans">
            <a:hlinkClick r:id="" action="ppaction://hlinkshowjump?jump=previousslide"/>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a:solidFill>
                  <a:srgbClr val="FFFFFF"/>
                </a:solidFill>
              </a14:hiddenFill>
            </a:ext>
          </a:extLst>
        </p:spPr>
      </p:pic>
      <p:sp>
        <p:nvSpPr>
          <p:cNvPr id="922631" name="Rectangle 7">
            <a:hlinkClick r:id="rId17" action="ppaction://hlinksldjump"/>
          </p:cNvPr>
          <p:cNvSpPr>
            <a:spLocks noChangeArrowheads="1"/>
          </p:cNvSpPr>
          <p:nvPr userDrawn="1"/>
        </p:nvSpPr>
        <p:spPr bwMode="auto">
          <a:xfrm>
            <a:off x="2525713" y="2308225"/>
            <a:ext cx="407828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smtClean="0">
              <a:solidFill>
                <a:srgbClr val="010066"/>
              </a:solidFill>
            </a:endParaRPr>
          </a:p>
        </p:txBody>
      </p:sp>
      <p:sp>
        <p:nvSpPr>
          <p:cNvPr id="922632" name="Rectangle 8">
            <a:hlinkClick r:id="rId18" action="ppaction://hlinksldjump"/>
          </p:cNvPr>
          <p:cNvSpPr>
            <a:spLocks noChangeArrowheads="1"/>
          </p:cNvSpPr>
          <p:nvPr userDrawn="1"/>
        </p:nvSpPr>
        <p:spPr bwMode="auto">
          <a:xfrm>
            <a:off x="2700338" y="5675313"/>
            <a:ext cx="3700462"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smtClean="0">
              <a:solidFill>
                <a:srgbClr val="010066"/>
              </a:solidFill>
            </a:endParaRPr>
          </a:p>
        </p:txBody>
      </p:sp>
    </p:spTree>
    <p:extLst>
      <p:ext uri="{BB962C8B-B14F-4D97-AF65-F5344CB8AC3E}">
        <p14:creationId xmlns:p14="http://schemas.microsoft.com/office/powerpoint/2010/main" val="203433503"/>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youtube.com/watch?v=KCC_FrbuR3U&amp;feature=related"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slideLayout" Target="../slideLayouts/slideLayout13.xml"/><Relationship Id="rId7" Type="http://schemas.openxmlformats.org/officeDocument/2006/relationships/image" Target="../media/image27.png"/><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23.xml"/><Relationship Id="rId7" Type="http://schemas.openxmlformats.org/officeDocument/2006/relationships/image" Target="../media/image31.jpeg"/><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35.png"/><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34.jpeg"/><Relationship Id="rId5" Type="http://schemas.openxmlformats.org/officeDocument/2006/relationships/image" Target="../media/image26.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slideLayout" Target="../slideLayouts/slideLayout23.xml"/><Relationship Id="rId7" Type="http://schemas.openxmlformats.org/officeDocument/2006/relationships/image" Target="../media/image27.png"/><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3.xml"/><Relationship Id="rId9" Type="http://schemas.openxmlformats.org/officeDocument/2006/relationships/image" Target="../media/image38.png"/></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slideLayout" Target="../slideLayouts/slideLayout13.xml"/><Relationship Id="rId7" Type="http://schemas.openxmlformats.org/officeDocument/2006/relationships/image" Target="../media/image40.jpeg"/><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slideLayout" Target="../slideLayouts/slideLayout13.xml"/><Relationship Id="rId7" Type="http://schemas.openxmlformats.org/officeDocument/2006/relationships/image" Target="../media/image47.jpeg"/><Relationship Id="rId2" Type="http://schemas.openxmlformats.org/officeDocument/2006/relationships/control" Target="../activeX/activeX6.xml"/><Relationship Id="rId1" Type="http://schemas.openxmlformats.org/officeDocument/2006/relationships/vmlDrawing" Target="../drawings/vmlDrawing6.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4.png"/><Relationship Id="rId2" Type="http://schemas.openxmlformats.org/officeDocument/2006/relationships/control" Target="../activeX/activeX7.xml"/><Relationship Id="rId1" Type="http://schemas.openxmlformats.org/officeDocument/2006/relationships/vmlDrawing" Target="../drawings/vmlDrawing7.vml"/><Relationship Id="rId6" Type="http://schemas.openxmlformats.org/officeDocument/2006/relationships/image" Target="../media/image53.jpeg"/><Relationship Id="rId5" Type="http://schemas.openxmlformats.org/officeDocument/2006/relationships/image" Target="../media/image26.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xml"/><Relationship Id="rId1" Type="http://schemas.openxmlformats.org/officeDocument/2006/relationships/slideLayout" Target="../slideLayouts/slideLayout73.xml"/><Relationship Id="rId5" Type="http://schemas.openxmlformats.org/officeDocument/2006/relationships/image" Target="../media/image2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slideLayout" Target="../slideLayouts/slideLayout73.xml"/><Relationship Id="rId7" Type="http://schemas.openxmlformats.org/officeDocument/2006/relationships/image" Target="../media/image60.jpeg"/><Relationship Id="rId2" Type="http://schemas.openxmlformats.org/officeDocument/2006/relationships/control" Target="../activeX/activeX8.xml"/><Relationship Id="rId1" Type="http://schemas.openxmlformats.org/officeDocument/2006/relationships/vmlDrawing" Target="../drawings/vmlDrawing8.v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notesSlide" Target="../notesSlides/notesSlide8.xml"/></Relationships>
</file>

<file path=ppt/slides/_rels/slide31.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slideLayout" Target="../slideLayouts/slideLayout83.xml"/><Relationship Id="rId7" Type="http://schemas.openxmlformats.org/officeDocument/2006/relationships/image" Target="../media/image64.jpeg"/><Relationship Id="rId2" Type="http://schemas.openxmlformats.org/officeDocument/2006/relationships/control" Target="../activeX/activeX9.xml"/><Relationship Id="rId1" Type="http://schemas.openxmlformats.org/officeDocument/2006/relationships/vmlDrawing" Target="../drawings/vmlDrawing9.v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notesSlide" Target="../notesSlides/notesSlide9.xml"/></Relationships>
</file>

<file path=ppt/slides/_rels/slide32.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slideLayout" Target="../slideLayouts/slideLayout83.xml"/><Relationship Id="rId7" Type="http://schemas.openxmlformats.org/officeDocument/2006/relationships/image" Target="../media/image6.png"/><Relationship Id="rId2" Type="http://schemas.openxmlformats.org/officeDocument/2006/relationships/control" Target="../activeX/activeX10.xml"/><Relationship Id="rId1" Type="http://schemas.openxmlformats.org/officeDocument/2006/relationships/vmlDrawing" Target="../drawings/vmlDrawing10.v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10.xml"/><Relationship Id="rId9" Type="http://schemas.openxmlformats.org/officeDocument/2006/relationships/image" Target="../media/image6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5.xml"/></Relationships>
</file>

<file path=ppt/slides/_rels/slide3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slideLayout" Target="../slideLayouts/slideLayout83.xml"/><Relationship Id="rId7" Type="http://schemas.openxmlformats.org/officeDocument/2006/relationships/image" Target="../media/image6.png"/><Relationship Id="rId2" Type="http://schemas.openxmlformats.org/officeDocument/2006/relationships/control" Target="../activeX/activeX11.xml"/><Relationship Id="rId1" Type="http://schemas.openxmlformats.org/officeDocument/2006/relationships/vmlDrawing" Target="../drawings/vmlDrawing11.v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12.xml"/><Relationship Id="rId9" Type="http://schemas.openxmlformats.org/officeDocument/2006/relationships/image" Target="../media/image72.png"/></Relationships>
</file>

<file path=ppt/slides/_rels/slide3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slideLayout" Target="../slideLayouts/slideLayout83.xml"/><Relationship Id="rId7" Type="http://schemas.openxmlformats.org/officeDocument/2006/relationships/image" Target="../media/image77.jpeg"/><Relationship Id="rId2" Type="http://schemas.openxmlformats.org/officeDocument/2006/relationships/control" Target="../activeX/activeX12.xml"/><Relationship Id="rId1" Type="http://schemas.openxmlformats.org/officeDocument/2006/relationships/vmlDrawing" Target="../drawings/vmlDrawing12.v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notesSlide" Target="../notesSlides/notesSlide13.xml"/></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9.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slideLayout" Target="../slideLayouts/slideLayout83.xml"/><Relationship Id="rId7" Type="http://schemas.openxmlformats.org/officeDocument/2006/relationships/image" Target="../media/image6.png"/><Relationship Id="rId2" Type="http://schemas.openxmlformats.org/officeDocument/2006/relationships/control" Target="../activeX/activeX13.xml"/><Relationship Id="rId1" Type="http://schemas.openxmlformats.org/officeDocument/2006/relationships/vmlDrawing" Target="../drawings/vmlDrawing13.v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14.xml"/><Relationship Id="rId9" Type="http://schemas.openxmlformats.org/officeDocument/2006/relationships/image" Target="../media/image84.png"/></Relationships>
</file>

<file path=ppt/slides/_rels/slide44.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slideLayout" Target="../slideLayouts/slideLayout83.xml"/><Relationship Id="rId7" Type="http://schemas.openxmlformats.org/officeDocument/2006/relationships/image" Target="../media/image86.jpeg"/><Relationship Id="rId2" Type="http://schemas.openxmlformats.org/officeDocument/2006/relationships/control" Target="../activeX/activeX14.xml"/><Relationship Id="rId1" Type="http://schemas.openxmlformats.org/officeDocument/2006/relationships/vmlDrawing" Target="../drawings/vmlDrawing14.v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notesSlide" Target="../notesSlides/notesSlide15.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73.xml"/><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Layout" Target="../slideLayouts/slideLayout83.xml"/><Relationship Id="rId7" Type="http://schemas.openxmlformats.org/officeDocument/2006/relationships/image" Target="../media/image89.jpeg"/><Relationship Id="rId2" Type="http://schemas.openxmlformats.org/officeDocument/2006/relationships/control" Target="../activeX/activeX15.xml"/><Relationship Id="rId1" Type="http://schemas.openxmlformats.org/officeDocument/2006/relationships/vmlDrawing" Target="../drawings/vmlDrawing15.v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notesSlide" Target="../notesSlides/notesSlide17.xml"/></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8.xml"/><Relationship Id="rId1" Type="http://schemas.openxmlformats.org/officeDocument/2006/relationships/slideLayout" Target="../slideLayouts/slideLayout73.xml"/><Relationship Id="rId5" Type="http://schemas.openxmlformats.org/officeDocument/2006/relationships/image" Target="../media/image27.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51.xml.rels><?xml version="1.0" encoding="UTF-8" standalone="yes"?>
<Relationships xmlns="http://schemas.openxmlformats.org/package/2006/relationships"><Relationship Id="rId2" Type="http://schemas.openxmlformats.org/officeDocument/2006/relationships/image" Target="../media/image92.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7.xml"/></Relationships>
</file>

<file path=ppt/slides/_rels/slide5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slideLayout" Target="../slideLayouts/slideLayout13.xml"/><Relationship Id="rId7" Type="http://schemas.openxmlformats.org/officeDocument/2006/relationships/image" Target="../media/image27.png"/><Relationship Id="rId2" Type="http://schemas.openxmlformats.org/officeDocument/2006/relationships/control" Target="../activeX/activeX16.xml"/><Relationship Id="rId1" Type="http://schemas.openxmlformats.org/officeDocument/2006/relationships/vmlDrawing" Target="../drawings/vmlDrawing16.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22.xml"/><Relationship Id="rId9" Type="http://schemas.openxmlformats.org/officeDocument/2006/relationships/image" Target="../media/image96.png"/></Relationships>
</file>

<file path=ppt/slides/_rels/slide5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27.png"/><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01.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gi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06.gi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slideLayout" Target="../slideLayouts/slideLayout13.xml"/><Relationship Id="rId7" Type="http://schemas.openxmlformats.org/officeDocument/2006/relationships/image" Target="../media/image27.png"/><Relationship Id="rId2" Type="http://schemas.openxmlformats.org/officeDocument/2006/relationships/control" Target="../activeX/activeX17.xml"/><Relationship Id="rId1" Type="http://schemas.openxmlformats.org/officeDocument/2006/relationships/vmlDrawing" Target="../drawings/vmlDrawing17.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26.xml"/><Relationship Id="rId9" Type="http://schemas.openxmlformats.org/officeDocument/2006/relationships/image" Target="../media/image111.png"/></Relationships>
</file>

<file path=ppt/slides/_rels/slide69.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6.png"/></Relationships>
</file>

<file path=ppt/slides/_rels/slide7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8.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6.png"/></Relationships>
</file>

<file path=ppt/slides/_rels/slide73.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slideLayout" Target="../slideLayouts/slideLayout18.xml"/><Relationship Id="rId7" Type="http://schemas.openxmlformats.org/officeDocument/2006/relationships/image" Target="../media/image118.jpeg"/><Relationship Id="rId2" Type="http://schemas.openxmlformats.org/officeDocument/2006/relationships/control" Target="../activeX/activeX18.xml"/><Relationship Id="rId1" Type="http://schemas.openxmlformats.org/officeDocument/2006/relationships/vmlDrawing" Target="../drawings/vmlDrawing18.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29.xml"/></Relationships>
</file>

<file path=ppt/slides/_rels/slide75.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slideLayout" Target="../slideLayouts/slideLayout23.xml"/><Relationship Id="rId7" Type="http://schemas.openxmlformats.org/officeDocument/2006/relationships/image" Target="../media/image121.jpeg"/><Relationship Id="rId2" Type="http://schemas.openxmlformats.org/officeDocument/2006/relationships/control" Target="../activeX/activeX19.xml"/><Relationship Id="rId1" Type="http://schemas.openxmlformats.org/officeDocument/2006/relationships/vmlDrawing" Target="../drawings/vmlDrawing19.v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notesSlide" Target="../notesSlides/notesSlide30.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71.xml"/><Relationship Id="rId7" Type="http://schemas.openxmlformats.org/officeDocument/2006/relationships/image" Target="../media/image125.png"/><Relationship Id="rId2" Type="http://schemas.openxmlformats.org/officeDocument/2006/relationships/control" Target="../activeX/activeX20.xml"/><Relationship Id="rId1" Type="http://schemas.openxmlformats.org/officeDocument/2006/relationships/vmlDrawing" Target="../drawings/vmlDrawing20.vml"/><Relationship Id="rId6" Type="http://schemas.openxmlformats.org/officeDocument/2006/relationships/image" Target="../media/image124.jpeg"/><Relationship Id="rId5" Type="http://schemas.openxmlformats.org/officeDocument/2006/relationships/image" Target="../media/image26.png"/><Relationship Id="rId4" Type="http://schemas.openxmlformats.org/officeDocument/2006/relationships/notesSlide" Target="../notesSlides/notesSlide31.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Transport</a:t>
            </a:r>
            <a:endParaRPr lang="en-US" dirty="0"/>
          </a:p>
        </p:txBody>
      </p:sp>
      <p:sp>
        <p:nvSpPr>
          <p:cNvPr id="3" name="Subtitle 2"/>
          <p:cNvSpPr>
            <a:spLocks noGrp="1"/>
          </p:cNvSpPr>
          <p:nvPr>
            <p:ph type="subTitle" idx="1"/>
          </p:nvPr>
        </p:nvSpPr>
        <p:spPr/>
        <p:txBody>
          <a:bodyPr/>
          <a:lstStyle/>
          <a:p>
            <a:r>
              <a:rPr lang="en-US" dirty="0" smtClean="0"/>
              <a:t>AS BY2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22250" y="53975"/>
            <a:ext cx="7240588" cy="549275"/>
          </a:xfrm>
        </p:spPr>
        <p:txBody>
          <a:bodyPr/>
          <a:lstStyle/>
          <a:p>
            <a:r>
              <a:rPr lang="en-US" dirty="0" smtClean="0"/>
              <a:t>Open v. Closed</a:t>
            </a:r>
            <a:endParaRPr lang="en-US" dirty="0"/>
          </a:p>
        </p:txBody>
      </p:sp>
      <p:sp>
        <p:nvSpPr>
          <p:cNvPr id="5" name="Content Placeholder 2"/>
          <p:cNvSpPr>
            <a:spLocks noGrp="1"/>
          </p:cNvSpPr>
          <p:nvPr>
            <p:ph idx="1"/>
          </p:nvPr>
        </p:nvSpPr>
        <p:spPr>
          <a:xfrm>
            <a:off x="457200" y="914400"/>
            <a:ext cx="8229600" cy="5211763"/>
          </a:xfrm>
        </p:spPr>
        <p:txBody>
          <a:bodyPr/>
          <a:lstStyle/>
          <a:p>
            <a:r>
              <a:rPr lang="en-US" dirty="0" smtClean="0">
                <a:hlinkClick r:id="rId2"/>
              </a:rPr>
              <a:t>Video</a:t>
            </a:r>
            <a:endParaRPr lang="en-US" dirty="0"/>
          </a:p>
        </p:txBody>
      </p:sp>
      <p:sp>
        <p:nvSpPr>
          <p:cNvPr id="6" name="TextBox 5"/>
          <p:cNvSpPr txBox="1"/>
          <p:nvPr/>
        </p:nvSpPr>
        <p:spPr>
          <a:xfrm>
            <a:off x="609600" y="1524000"/>
            <a:ext cx="3505200" cy="1200329"/>
          </a:xfrm>
          <a:prstGeom prst="rect">
            <a:avLst/>
          </a:prstGeom>
          <a:noFill/>
        </p:spPr>
        <p:txBody>
          <a:bodyPr wrap="square" rtlCol="0">
            <a:spAutoFit/>
          </a:bodyPr>
          <a:lstStyle/>
          <a:p>
            <a:r>
              <a:rPr lang="en-US" dirty="0" smtClean="0"/>
              <a:t>Note: since insects use tracheae to carry oxygen, there is no need for </a:t>
            </a:r>
            <a:r>
              <a:rPr lang="en-US" dirty="0" err="1" smtClean="0"/>
              <a:t>haemoglobin</a:t>
            </a:r>
            <a:r>
              <a:rPr lang="en-US" dirty="0" smtClean="0"/>
              <a:t> and so the blood is not red.</a:t>
            </a:r>
            <a:endParaRPr lang="en-US"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990600"/>
            <a:ext cx="4200525" cy="4908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8724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1143000"/>
          </a:xfrm>
        </p:spPr>
        <p:txBody>
          <a:bodyPr/>
          <a:lstStyle/>
          <a:p>
            <a:r>
              <a:rPr lang="en-US" dirty="0" smtClean="0"/>
              <a:t>Mammals</a:t>
            </a:r>
            <a:endParaRPr lang="en-US" dirty="0"/>
          </a:p>
        </p:txBody>
      </p:sp>
      <p:sp>
        <p:nvSpPr>
          <p:cNvPr id="3" name="Content Placeholder 2"/>
          <p:cNvSpPr>
            <a:spLocks noGrp="1"/>
          </p:cNvSpPr>
          <p:nvPr>
            <p:ph sz="quarter" idx="1"/>
          </p:nvPr>
        </p:nvSpPr>
        <p:spPr>
          <a:xfrm>
            <a:off x="457200" y="990600"/>
            <a:ext cx="7467600" cy="5483352"/>
          </a:xfrm>
        </p:spPr>
        <p:txBody>
          <a:bodyPr/>
          <a:lstStyle/>
          <a:p>
            <a:r>
              <a:rPr lang="en-US" sz="2800" dirty="0" smtClean="0"/>
              <a:t>closed, double circulation</a:t>
            </a:r>
          </a:p>
          <a:p>
            <a:r>
              <a:rPr lang="en-US" sz="2800" dirty="0" smtClean="0"/>
              <a:t>heart with two atria and two ventricles</a:t>
            </a:r>
          </a:p>
          <a:p>
            <a:pPr lvl="1"/>
            <a:r>
              <a:rPr lang="en-US" sz="3200" dirty="0"/>
              <a:t>Blood</a:t>
            </a:r>
          </a:p>
          <a:p>
            <a:pPr lvl="1"/>
            <a:r>
              <a:rPr lang="en-US" sz="3200" dirty="0"/>
              <a:t>Blood vessels</a:t>
            </a:r>
          </a:p>
          <a:p>
            <a:pPr lvl="1"/>
            <a:r>
              <a:rPr lang="en-US" sz="3200" dirty="0"/>
              <a:t>Heart</a:t>
            </a:r>
          </a:p>
          <a:p>
            <a:pPr lvl="1"/>
            <a:r>
              <a:rPr lang="en-US" sz="3200" dirty="0"/>
              <a:t>Respiratory </a:t>
            </a:r>
            <a:endParaRPr lang="en-US" sz="3200" dirty="0" smtClean="0"/>
          </a:p>
          <a:p>
            <a:pPr marL="365760" lvl="1" indent="0">
              <a:buNone/>
            </a:pPr>
            <a:r>
              <a:rPr lang="en-US" sz="3200" dirty="0" smtClean="0"/>
              <a:t>   pigments</a:t>
            </a:r>
            <a:endParaRPr lang="en-US" sz="3200" dirty="0"/>
          </a:p>
          <a:p>
            <a:endParaRPr lang="en-US" dirty="0" smtClean="0"/>
          </a:p>
        </p:txBody>
      </p:sp>
      <p:pic>
        <p:nvPicPr>
          <p:cNvPr id="19458" name="Picture 2" descr="http://www.davincialba.it/didattica/Blood_runs/images/double_circ.jpg"/>
          <p:cNvPicPr>
            <a:picLocks noChangeAspect="1" noChangeArrowheads="1"/>
          </p:cNvPicPr>
          <p:nvPr/>
        </p:nvPicPr>
        <p:blipFill>
          <a:blip r:embed="rId2" cstate="print"/>
          <a:srcRect/>
          <a:stretch>
            <a:fillRect/>
          </a:stretch>
        </p:blipFill>
        <p:spPr bwMode="auto">
          <a:xfrm>
            <a:off x="3810000" y="2730910"/>
            <a:ext cx="5017193" cy="42672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2306" name="Rectangle 2"/>
          <p:cNvSpPr>
            <a:spLocks noGrp="1" noChangeArrowheads="1"/>
          </p:cNvSpPr>
          <p:nvPr>
            <p:ph type="title"/>
          </p:nvPr>
        </p:nvSpPr>
        <p:spPr>
          <a:noFill/>
          <a:ln/>
        </p:spPr>
        <p:txBody>
          <a:bodyPr/>
          <a:lstStyle/>
          <a:p>
            <a:r>
              <a:rPr lang="en-GB"/>
              <a:t>Closed circulatory systems</a:t>
            </a:r>
          </a:p>
        </p:txBody>
      </p:sp>
      <p:pic>
        <p:nvPicPr>
          <p:cNvPr id="1122314" name="Picture 10"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22315" name="Picture 11"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22316" name="Picture 12" descr="notes_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grpSp>
        <p:nvGrpSpPr>
          <p:cNvPr id="1122323" name="Group 19"/>
          <p:cNvGrpSpPr>
            <a:grpSpLocks/>
          </p:cNvGrpSpPr>
          <p:nvPr/>
        </p:nvGrpSpPr>
        <p:grpSpPr bwMode="auto">
          <a:xfrm>
            <a:off x="212725" y="800100"/>
            <a:ext cx="8699500" cy="5308600"/>
            <a:chOff x="134" y="504"/>
            <a:chExt cx="5480" cy="3344"/>
          </a:xfrm>
        </p:grpSpPr>
        <p:pic>
          <p:nvPicPr>
            <p:cNvPr id="1122321" name="S14_6_click_reveal_closed_circ2." descr="14_6_click_reveal_closed_circ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2054"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7072361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4354" name="Rectangle 2"/>
          <p:cNvSpPr>
            <a:spLocks noGrp="1" noChangeArrowheads="1"/>
          </p:cNvSpPr>
          <p:nvPr>
            <p:ph type="title" idx="4294967295"/>
          </p:nvPr>
        </p:nvSpPr>
        <p:spPr/>
        <p:txBody>
          <a:bodyPr/>
          <a:lstStyle/>
          <a:p>
            <a:r>
              <a:rPr lang="en-GB"/>
              <a:t>The mammalian circulatory system</a:t>
            </a:r>
          </a:p>
        </p:txBody>
      </p:sp>
      <p:pic>
        <p:nvPicPr>
          <p:cNvPr id="1124368" name="Picture 16"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24369" name="Picture 17"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grpSp>
        <p:nvGrpSpPr>
          <p:cNvPr id="1124376" name="Group 24"/>
          <p:cNvGrpSpPr>
            <a:grpSpLocks/>
          </p:cNvGrpSpPr>
          <p:nvPr/>
        </p:nvGrpSpPr>
        <p:grpSpPr bwMode="auto">
          <a:xfrm>
            <a:off x="212725" y="800100"/>
            <a:ext cx="8699500" cy="5308600"/>
            <a:chOff x="134" y="504"/>
            <a:chExt cx="5480" cy="3344"/>
          </a:xfrm>
        </p:grpSpPr>
        <p:pic>
          <p:nvPicPr>
            <p:cNvPr id="1124374" name="S14_7_cr_click_reveal_mamm.swf" descr="14_7_cr_click_reveal_mamm"/>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3078"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02531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4050" name="Rectangle 2"/>
          <p:cNvSpPr>
            <a:spLocks noGrp="1" noChangeArrowheads="1"/>
          </p:cNvSpPr>
          <p:nvPr>
            <p:ph type="title"/>
          </p:nvPr>
        </p:nvSpPr>
        <p:spPr>
          <a:noFill/>
          <a:ln/>
        </p:spPr>
        <p:txBody>
          <a:bodyPr/>
          <a:lstStyle/>
          <a:p>
            <a:r>
              <a:rPr lang="en-GB"/>
              <a:t>Circulation: true or false?</a:t>
            </a:r>
          </a:p>
        </p:txBody>
      </p:sp>
      <p:pic>
        <p:nvPicPr>
          <p:cNvPr id="1154053" name="Picture 5"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54054" name="Picture 6" descr="flash_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grpSp>
        <p:nvGrpSpPr>
          <p:cNvPr id="1154060" name="Group 12"/>
          <p:cNvGrpSpPr>
            <a:grpSpLocks/>
          </p:cNvGrpSpPr>
          <p:nvPr/>
        </p:nvGrpSpPr>
        <p:grpSpPr bwMode="auto">
          <a:xfrm>
            <a:off x="212725" y="800100"/>
            <a:ext cx="8699500" cy="5308600"/>
            <a:chOff x="134" y="504"/>
            <a:chExt cx="5480" cy="3344"/>
          </a:xfrm>
        </p:grpSpPr>
        <p:pic>
          <p:nvPicPr>
            <p:cNvPr id="1154058" name="S14_9_dd_true_false_circulation." descr="14_9_dd_true_false_circulati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4102"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9940932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3810" name="Rectangle 2"/>
          <p:cNvSpPr>
            <a:spLocks noGrp="1" noChangeArrowheads="1"/>
          </p:cNvSpPr>
          <p:nvPr>
            <p:ph type="title" idx="4294967295"/>
          </p:nvPr>
        </p:nvSpPr>
        <p:spPr/>
        <p:txBody>
          <a:bodyPr/>
          <a:lstStyle/>
          <a:p>
            <a:r>
              <a:rPr lang="en-GB"/>
              <a:t>Guide to blood vessels</a:t>
            </a:r>
          </a:p>
        </p:txBody>
      </p:sp>
      <p:pic>
        <p:nvPicPr>
          <p:cNvPr id="1143814" name="Picture 6"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43815" name="Picture 7"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43816" name="Picture 8" descr="notes_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grpSp>
        <p:nvGrpSpPr>
          <p:cNvPr id="1143823" name="Group 15"/>
          <p:cNvGrpSpPr>
            <a:grpSpLocks/>
          </p:cNvGrpSpPr>
          <p:nvPr/>
        </p:nvGrpSpPr>
        <p:grpSpPr bwMode="auto">
          <a:xfrm>
            <a:off x="212725" y="800100"/>
            <a:ext cx="8699500" cy="5308600"/>
            <a:chOff x="134" y="504"/>
            <a:chExt cx="5480" cy="3344"/>
          </a:xfrm>
        </p:grpSpPr>
        <p:pic>
          <p:nvPicPr>
            <p:cNvPr id="1143821" name="S14_2_blood_vessels.swf" descr="14_2_blood_vessel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5126"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4750572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02" name="Rectangle 2"/>
          <p:cNvSpPr>
            <a:spLocks noGrp="1" noChangeArrowheads="1"/>
          </p:cNvSpPr>
          <p:nvPr>
            <p:ph type="title"/>
          </p:nvPr>
        </p:nvSpPr>
        <p:spPr>
          <a:noFill/>
          <a:ln/>
        </p:spPr>
        <p:txBody>
          <a:bodyPr/>
          <a:lstStyle/>
          <a:p>
            <a:r>
              <a:rPr lang="en-GB"/>
              <a:t>Identifying blood vessels</a:t>
            </a:r>
          </a:p>
        </p:txBody>
      </p:sp>
      <p:pic>
        <p:nvPicPr>
          <p:cNvPr id="1126407" name="Picture 7"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26408" name="Picture 8"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grpSp>
        <p:nvGrpSpPr>
          <p:cNvPr id="1126414" name="Group 14"/>
          <p:cNvGrpSpPr>
            <a:grpSpLocks/>
          </p:cNvGrpSpPr>
          <p:nvPr/>
        </p:nvGrpSpPr>
        <p:grpSpPr bwMode="auto">
          <a:xfrm>
            <a:off x="212725" y="800100"/>
            <a:ext cx="8699500" cy="5308600"/>
            <a:chOff x="134" y="504"/>
            <a:chExt cx="5480" cy="3344"/>
          </a:xfrm>
        </p:grpSpPr>
        <p:pic>
          <p:nvPicPr>
            <p:cNvPr id="1126412" name="S14_10_cd_slider_vessels.swf" descr="14_10_cd_slider_vessel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6150"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1990418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mananatomy.com/wp-content/uploads/2011/04/artery_and_vein.jpeg"/>
          <p:cNvPicPr>
            <a:picLocks noChangeAspect="1" noChangeArrowheads="1"/>
          </p:cNvPicPr>
          <p:nvPr/>
        </p:nvPicPr>
        <p:blipFill>
          <a:blip r:embed="rId2" cstate="print"/>
          <a:srcRect/>
          <a:stretch>
            <a:fillRect/>
          </a:stretch>
        </p:blipFill>
        <p:spPr bwMode="auto">
          <a:xfrm>
            <a:off x="3505200" y="3760740"/>
            <a:ext cx="4991100" cy="3125739"/>
          </a:xfrm>
          <a:prstGeom prst="rect">
            <a:avLst/>
          </a:prstGeom>
          <a:noFill/>
        </p:spPr>
      </p:pic>
      <p:sp>
        <p:nvSpPr>
          <p:cNvPr id="2" name="Title 1"/>
          <p:cNvSpPr>
            <a:spLocks noGrp="1"/>
          </p:cNvSpPr>
          <p:nvPr>
            <p:ph type="title"/>
          </p:nvPr>
        </p:nvSpPr>
        <p:spPr>
          <a:xfrm>
            <a:off x="304800" y="-381000"/>
            <a:ext cx="7467600" cy="1143000"/>
          </a:xfrm>
        </p:spPr>
        <p:txBody>
          <a:bodyPr/>
          <a:lstStyle/>
          <a:p>
            <a:r>
              <a:rPr lang="en-US" dirty="0" smtClean="0"/>
              <a:t>vessels</a:t>
            </a:r>
            <a:endParaRPr lang="en-US" dirty="0"/>
          </a:p>
        </p:txBody>
      </p:sp>
      <p:sp>
        <p:nvSpPr>
          <p:cNvPr id="3" name="Content Placeholder 2"/>
          <p:cNvSpPr>
            <a:spLocks noGrp="1"/>
          </p:cNvSpPr>
          <p:nvPr>
            <p:ph sz="quarter" idx="1"/>
          </p:nvPr>
        </p:nvSpPr>
        <p:spPr>
          <a:xfrm>
            <a:off x="228600" y="609600"/>
            <a:ext cx="8229600" cy="5364163"/>
          </a:xfrm>
        </p:spPr>
        <p:txBody>
          <a:bodyPr>
            <a:normAutofit/>
          </a:bodyPr>
          <a:lstStyle/>
          <a:p>
            <a:r>
              <a:rPr lang="en-US" dirty="0" smtClean="0"/>
              <a:t>three main layers in the walls: </a:t>
            </a:r>
          </a:p>
          <a:p>
            <a:pPr lvl="1"/>
            <a:r>
              <a:rPr lang="en-US" sz="2400" dirty="0" smtClean="0"/>
              <a:t>Outer  layer = (tunica adventitia/</a:t>
            </a:r>
            <a:r>
              <a:rPr lang="en-US" sz="2400" dirty="0" err="1" smtClean="0"/>
              <a:t>externa</a:t>
            </a:r>
            <a:r>
              <a:rPr lang="en-US" sz="2400" dirty="0" smtClean="0"/>
              <a:t>) tough collagen to resist over stretching</a:t>
            </a:r>
          </a:p>
          <a:p>
            <a:pPr lvl="1"/>
            <a:r>
              <a:rPr lang="en-US" sz="2400" dirty="0" smtClean="0"/>
              <a:t>Middle layer= (</a:t>
            </a:r>
            <a:r>
              <a:rPr lang="en-US" sz="2400" dirty="0"/>
              <a:t>tunica </a:t>
            </a:r>
            <a:r>
              <a:rPr lang="en-US" sz="2400" dirty="0" smtClean="0"/>
              <a:t>media) smooth muscle and elastic </a:t>
            </a:r>
            <a:r>
              <a:rPr lang="en-US" sz="2400" dirty="0" err="1" smtClean="0"/>
              <a:t>fibres</a:t>
            </a:r>
            <a:r>
              <a:rPr lang="en-US" sz="2400" dirty="0" smtClean="0"/>
              <a:t> to sustain pressure (thicker in arteries)</a:t>
            </a:r>
          </a:p>
          <a:p>
            <a:pPr lvl="1"/>
            <a:r>
              <a:rPr lang="en-US" sz="2400" dirty="0" smtClean="0"/>
              <a:t>Inner layer = Endothelium (</a:t>
            </a:r>
            <a:r>
              <a:rPr lang="en-US" sz="2400" dirty="0"/>
              <a:t>tunica </a:t>
            </a:r>
            <a:r>
              <a:rPr lang="en-US" sz="2400" dirty="0" err="1" smtClean="0"/>
              <a:t>intima</a:t>
            </a:r>
            <a:r>
              <a:rPr lang="en-US" sz="2400" dirty="0" smtClean="0"/>
              <a:t>) which is one cell thick and smooth to reduce friction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7467600" cy="1143000"/>
          </a:xfrm>
        </p:spPr>
        <p:txBody>
          <a:bodyPr/>
          <a:lstStyle/>
          <a:p>
            <a:r>
              <a:rPr lang="en-US" dirty="0" smtClean="0"/>
              <a:t>Arteries v. Veins</a:t>
            </a:r>
            <a:endParaRPr lang="en-US" dirty="0"/>
          </a:p>
        </p:txBody>
      </p:sp>
      <p:sp>
        <p:nvSpPr>
          <p:cNvPr id="3" name="Content Placeholder 2"/>
          <p:cNvSpPr>
            <a:spLocks noGrp="1"/>
          </p:cNvSpPr>
          <p:nvPr>
            <p:ph sz="quarter" idx="1"/>
          </p:nvPr>
        </p:nvSpPr>
        <p:spPr>
          <a:xfrm>
            <a:off x="304800" y="838200"/>
            <a:ext cx="7467600" cy="4873752"/>
          </a:xfrm>
        </p:spPr>
        <p:txBody>
          <a:bodyPr/>
          <a:lstStyle/>
          <a:p>
            <a:r>
              <a:rPr lang="en-US" dirty="0" smtClean="0"/>
              <a:t>Arteries-thick walls to resist pressure</a:t>
            </a:r>
          </a:p>
          <a:p>
            <a:r>
              <a:rPr lang="en-US" dirty="0" smtClean="0"/>
              <a:t>Arterioles –diameter can be adjusted to change the flow to organs</a:t>
            </a:r>
          </a:p>
          <a:p>
            <a:r>
              <a:rPr lang="en-US" dirty="0" err="1" smtClean="0"/>
              <a:t>Venules</a:t>
            </a:r>
            <a:r>
              <a:rPr lang="en-US" dirty="0" smtClean="0"/>
              <a:t>-thin walls, reduced pressure, semi lunar valves</a:t>
            </a:r>
          </a:p>
          <a:p>
            <a:r>
              <a:rPr lang="en-US" dirty="0" smtClean="0"/>
              <a:t>Veins-thinner walls, larger lumen</a:t>
            </a:r>
          </a:p>
          <a:p>
            <a:endParaRPr lang="en-US" dirty="0"/>
          </a:p>
        </p:txBody>
      </p:sp>
      <p:pic>
        <p:nvPicPr>
          <p:cNvPr id="174082" name="Picture 2" descr="http://www.rci.rutgers.edu/~uzwiak/AnatPhys/Blood_Vessels_files/image004.jpg"/>
          <p:cNvPicPr>
            <a:picLocks noChangeAspect="1" noChangeArrowheads="1"/>
          </p:cNvPicPr>
          <p:nvPr/>
        </p:nvPicPr>
        <p:blipFill>
          <a:blip r:embed="rId2" cstate="print"/>
          <a:srcRect/>
          <a:stretch>
            <a:fillRect/>
          </a:stretch>
        </p:blipFill>
        <p:spPr bwMode="auto">
          <a:xfrm>
            <a:off x="2641600" y="2895600"/>
            <a:ext cx="5283200" cy="39624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www.mananatomy.com/wp-content/uploads/2011/04/capillaries1.jpg"/>
          <p:cNvPicPr>
            <a:picLocks noChangeAspect="1" noChangeArrowheads="1"/>
          </p:cNvPicPr>
          <p:nvPr/>
        </p:nvPicPr>
        <p:blipFill>
          <a:blip r:embed="rId2" cstate="print"/>
          <a:srcRect/>
          <a:stretch>
            <a:fillRect/>
          </a:stretch>
        </p:blipFill>
        <p:spPr bwMode="auto">
          <a:xfrm>
            <a:off x="-36871" y="4267199"/>
            <a:ext cx="4724400" cy="2362200"/>
          </a:xfrm>
          <a:prstGeom prst="rect">
            <a:avLst/>
          </a:prstGeom>
          <a:noFill/>
        </p:spPr>
      </p:pic>
      <p:pic>
        <p:nvPicPr>
          <p:cNvPr id="6" name="Picture 4" descr="http://www.moosey.net/June2004/Images/Jun04F08Capillary.gif"/>
          <p:cNvPicPr>
            <a:picLocks noChangeAspect="1" noChangeArrowheads="1"/>
          </p:cNvPicPr>
          <p:nvPr/>
        </p:nvPicPr>
        <p:blipFill>
          <a:blip r:embed="rId3" cstate="print"/>
          <a:srcRect/>
          <a:stretch>
            <a:fillRect/>
          </a:stretch>
        </p:blipFill>
        <p:spPr bwMode="auto">
          <a:xfrm>
            <a:off x="4007134" y="4038600"/>
            <a:ext cx="4984466" cy="2819399"/>
          </a:xfrm>
          <a:prstGeom prst="rect">
            <a:avLst/>
          </a:prstGeom>
          <a:noFill/>
        </p:spPr>
      </p:pic>
      <p:sp>
        <p:nvSpPr>
          <p:cNvPr id="2" name="Title 1"/>
          <p:cNvSpPr>
            <a:spLocks noGrp="1"/>
          </p:cNvSpPr>
          <p:nvPr>
            <p:ph type="title"/>
          </p:nvPr>
        </p:nvSpPr>
        <p:spPr>
          <a:xfrm>
            <a:off x="457200" y="-571500"/>
            <a:ext cx="7467600" cy="1143000"/>
          </a:xfrm>
        </p:spPr>
        <p:txBody>
          <a:bodyPr/>
          <a:lstStyle/>
          <a:p>
            <a:r>
              <a:rPr lang="en-US" dirty="0" smtClean="0"/>
              <a:t>Capillaries</a:t>
            </a:r>
            <a:endParaRPr lang="en-US" dirty="0"/>
          </a:p>
        </p:txBody>
      </p:sp>
      <p:sp>
        <p:nvSpPr>
          <p:cNvPr id="3" name="Content Placeholder 2"/>
          <p:cNvSpPr>
            <a:spLocks noGrp="1"/>
          </p:cNvSpPr>
          <p:nvPr>
            <p:ph sz="quarter" idx="1"/>
          </p:nvPr>
        </p:nvSpPr>
        <p:spPr>
          <a:xfrm>
            <a:off x="457200" y="685800"/>
            <a:ext cx="8229600" cy="4740376"/>
          </a:xfrm>
        </p:spPr>
        <p:txBody>
          <a:bodyPr>
            <a:normAutofit/>
          </a:bodyPr>
          <a:lstStyle/>
          <a:p>
            <a:r>
              <a:rPr lang="en-US" dirty="0" smtClean="0"/>
              <a:t>Blood moves slower:</a:t>
            </a:r>
          </a:p>
          <a:p>
            <a:pPr lvl="1"/>
            <a:r>
              <a:rPr lang="en-US" sz="2400" dirty="0" smtClean="0"/>
              <a:t>the small diameter and friction with the walls to slow blood</a:t>
            </a:r>
          </a:p>
          <a:p>
            <a:pPr lvl="1"/>
            <a:r>
              <a:rPr lang="en-US" sz="2400" dirty="0" smtClean="0"/>
              <a:t>there are many capillaries in the capillary bed, providing a large total cross-sectional area which further reduces blood flow. </a:t>
            </a:r>
          </a:p>
          <a:p>
            <a:pPr marL="400050" lvl="1">
              <a:buFont typeface="Arial" pitchFamily="34" charset="0"/>
              <a:buChar char="•"/>
            </a:pPr>
            <a:r>
              <a:rPr lang="en-US" sz="2400" dirty="0" smtClean="0"/>
              <a:t>Walls one cell thick to exchange materials with the surrounding tissue fluid</a:t>
            </a:r>
            <a:endParaRPr lang="en-U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4788611"/>
            <a:ext cx="2146300" cy="1609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82861" y="-152400"/>
            <a:ext cx="7467600" cy="1143000"/>
          </a:xfrm>
        </p:spPr>
        <p:txBody>
          <a:bodyPr/>
          <a:lstStyle/>
          <a:p>
            <a:r>
              <a:rPr lang="en-US" dirty="0" smtClean="0"/>
              <a:t>Who Needs a Transport system?</a:t>
            </a:r>
            <a:endParaRPr lang="en-US" dirty="0"/>
          </a:p>
        </p:txBody>
      </p:sp>
      <p:sp>
        <p:nvSpPr>
          <p:cNvPr id="3" name="Content Placeholder 2"/>
          <p:cNvSpPr>
            <a:spLocks noGrp="1"/>
          </p:cNvSpPr>
          <p:nvPr>
            <p:ph sz="quarter" idx="1"/>
          </p:nvPr>
        </p:nvSpPr>
        <p:spPr>
          <a:xfrm>
            <a:off x="363716" y="1072326"/>
            <a:ext cx="8077200" cy="4873752"/>
          </a:xfrm>
        </p:spPr>
        <p:txBody>
          <a:bodyPr/>
          <a:lstStyle/>
          <a:p>
            <a:r>
              <a:rPr lang="en-GB" sz="2800" dirty="0"/>
              <a:t>Every animal </a:t>
            </a:r>
            <a:r>
              <a:rPr lang="en-GB" sz="2800" dirty="0" smtClean="0"/>
              <a:t>(except </a:t>
            </a:r>
            <a:r>
              <a:rPr lang="en-GB" sz="2800" dirty="0"/>
              <a:t>those belonging to the phyla </a:t>
            </a:r>
            <a:r>
              <a:rPr lang="en-GB" sz="2800" i="1" dirty="0" err="1"/>
              <a:t>Cnidaria</a:t>
            </a:r>
            <a:r>
              <a:rPr lang="en-GB" sz="2800" i="1" dirty="0"/>
              <a:t> (</a:t>
            </a:r>
            <a:r>
              <a:rPr lang="en-GB" sz="2800" i="1" dirty="0" err="1"/>
              <a:t>eg</a:t>
            </a:r>
            <a:r>
              <a:rPr lang="en-GB" sz="2800" i="1" dirty="0"/>
              <a:t> jellyfish)</a:t>
            </a:r>
            <a:r>
              <a:rPr lang="en-GB" sz="2800" dirty="0"/>
              <a:t>and </a:t>
            </a:r>
            <a:r>
              <a:rPr lang="en-GB" sz="2800" i="1" dirty="0"/>
              <a:t>Platyhelminthes (</a:t>
            </a:r>
            <a:r>
              <a:rPr lang="en-GB" sz="2800" i="1" dirty="0" err="1"/>
              <a:t>eg</a:t>
            </a:r>
            <a:r>
              <a:rPr lang="en-GB" sz="2800" i="1" dirty="0"/>
              <a:t> flatworms</a:t>
            </a:r>
            <a:r>
              <a:rPr lang="en-GB" sz="2800" i="1" dirty="0" smtClean="0"/>
              <a:t>)) </a:t>
            </a:r>
            <a:r>
              <a:rPr lang="en-GB" sz="2800" dirty="0"/>
              <a:t>possess some form of a specialised internal system for transporting nutrients and </a:t>
            </a:r>
            <a:r>
              <a:rPr lang="en-GB" sz="2800" dirty="0" smtClean="0"/>
              <a:t>respiratory gases** </a:t>
            </a:r>
            <a:r>
              <a:rPr lang="en-GB" sz="2800" dirty="0"/>
              <a:t>around the body.</a:t>
            </a:r>
            <a:endParaRPr lang="en-US" sz="2800" dirty="0"/>
          </a:p>
          <a:p>
            <a:endParaRPr lang="en-US" dirty="0"/>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387" y="4295971"/>
            <a:ext cx="2436891" cy="1778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07278" y="5099746"/>
            <a:ext cx="2500256" cy="164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741691" y="4559111"/>
            <a:ext cx="1220206" cy="369332"/>
          </a:xfrm>
          <a:prstGeom prst="rect">
            <a:avLst/>
          </a:prstGeom>
        </p:spPr>
        <p:txBody>
          <a:bodyPr wrap="none">
            <a:spAutoFit/>
          </a:bodyPr>
          <a:lstStyle/>
          <a:p>
            <a:r>
              <a:rPr lang="en-GB" i="1" dirty="0" err="1"/>
              <a:t>Cnidaria</a:t>
            </a:r>
            <a:r>
              <a:rPr lang="en-GB" i="1" dirty="0"/>
              <a:t> </a:t>
            </a:r>
            <a:endParaRPr lang="en-US" dirty="0"/>
          </a:p>
        </p:txBody>
      </p:sp>
      <p:sp>
        <p:nvSpPr>
          <p:cNvPr id="5" name="Rectangle 4"/>
          <p:cNvSpPr/>
          <p:nvPr/>
        </p:nvSpPr>
        <p:spPr>
          <a:xfrm>
            <a:off x="6870483" y="4413761"/>
            <a:ext cx="1981633" cy="369332"/>
          </a:xfrm>
          <a:prstGeom prst="rect">
            <a:avLst/>
          </a:prstGeom>
        </p:spPr>
        <p:txBody>
          <a:bodyPr wrap="none">
            <a:spAutoFit/>
          </a:bodyPr>
          <a:lstStyle/>
          <a:p>
            <a:r>
              <a:rPr lang="en-GB" i="1" dirty="0"/>
              <a:t>Platyhelminthes </a:t>
            </a:r>
            <a:endParaRPr lang="en-US" dirty="0"/>
          </a:p>
        </p:txBody>
      </p:sp>
      <p:pic>
        <p:nvPicPr>
          <p:cNvPr id="1741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200" y="3314587"/>
            <a:ext cx="2057400" cy="1193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6586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714" name="Rectangle 2"/>
          <p:cNvSpPr>
            <a:spLocks noGrp="1" noChangeArrowheads="1"/>
          </p:cNvSpPr>
          <p:nvPr>
            <p:ph type="title"/>
          </p:nvPr>
        </p:nvSpPr>
        <p:spPr/>
        <p:txBody>
          <a:bodyPr/>
          <a:lstStyle/>
          <a:p>
            <a:r>
              <a:rPr lang="en-GB"/>
              <a:t>Blood flow in veins</a:t>
            </a:r>
          </a:p>
        </p:txBody>
      </p:sp>
      <p:pic>
        <p:nvPicPr>
          <p:cNvPr id="1011747" name="Picture 35"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011748" name="Picture 36"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grpSp>
        <p:nvGrpSpPr>
          <p:cNvPr id="1011754" name="Group 42"/>
          <p:cNvGrpSpPr>
            <a:grpSpLocks/>
          </p:cNvGrpSpPr>
          <p:nvPr/>
        </p:nvGrpSpPr>
        <p:grpSpPr bwMode="auto">
          <a:xfrm>
            <a:off x="212725" y="800100"/>
            <a:ext cx="8699500" cy="5308600"/>
            <a:chOff x="134" y="504"/>
            <a:chExt cx="5480" cy="3344"/>
          </a:xfrm>
        </p:grpSpPr>
        <p:pic>
          <p:nvPicPr>
            <p:cNvPr id="1011752" name="S14_3_vein_valve_animation.swf" descr="14_3_vein_valve_animati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TextBox 6"/>
          <p:cNvSpPr txBox="1"/>
          <p:nvPr/>
        </p:nvSpPr>
        <p:spPr>
          <a:xfrm>
            <a:off x="7620000" y="1828800"/>
            <a:ext cx="671979" cy="369332"/>
          </a:xfrm>
          <a:prstGeom prst="rect">
            <a:avLst/>
          </a:prstGeom>
          <a:noFill/>
        </p:spPr>
        <p:txBody>
          <a:bodyPr wrap="none" rtlCol="0">
            <a:spAutoFit/>
          </a:bodyPr>
          <a:lstStyle/>
          <a:p>
            <a:r>
              <a:rPr lang="en-US" dirty="0" smtClean="0"/>
              <a:t>semi</a:t>
            </a:r>
            <a:endParaRPr lang="en-US" dirty="0"/>
          </a:p>
        </p:txBody>
      </p:sp>
    </p:spTree>
    <p:controls>
      <mc:AlternateContent xmlns:mc="http://schemas.openxmlformats.org/markup-compatibility/2006">
        <mc:Choice xmlns:v="urn:schemas-microsoft-com:vml" Requires="v">
          <p:control spid="7174"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8208184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62" name="Rectangle 2"/>
          <p:cNvSpPr>
            <a:spLocks noGrp="1" noChangeArrowheads="1"/>
          </p:cNvSpPr>
          <p:nvPr>
            <p:ph type="title"/>
          </p:nvPr>
        </p:nvSpPr>
        <p:spPr/>
        <p:txBody>
          <a:bodyPr/>
          <a:lstStyle/>
          <a:p>
            <a:r>
              <a:rPr lang="en-GB" dirty="0"/>
              <a:t>Varicose </a:t>
            </a:r>
            <a:r>
              <a:rPr lang="en-GB" dirty="0" smtClean="0"/>
              <a:t>veins FYI</a:t>
            </a:r>
            <a:endParaRPr lang="en-GB" dirty="0"/>
          </a:p>
        </p:txBody>
      </p:sp>
      <p:sp>
        <p:nvSpPr>
          <p:cNvPr id="1013776" name="Text Box 16"/>
          <p:cNvSpPr txBox="1">
            <a:spLocks noChangeArrowheads="1"/>
          </p:cNvSpPr>
          <p:nvPr/>
        </p:nvSpPr>
        <p:spPr bwMode="auto">
          <a:xfrm>
            <a:off x="563563" y="784225"/>
            <a:ext cx="576580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If a vein wall becomes weakened, valves may no longer close properly. This allows backflow of blood, causing the vein to become enlarged and bumpy, and become </a:t>
            </a:r>
            <a:r>
              <a:rPr lang="en-GB" sz="2400" b="1" dirty="0" smtClean="0">
                <a:solidFill>
                  <a:srgbClr val="10BC45"/>
                </a:solidFill>
              </a:rPr>
              <a:t>varicose</a:t>
            </a:r>
            <a:r>
              <a:rPr lang="en-GB" sz="2400" dirty="0" smtClean="0">
                <a:solidFill>
                  <a:srgbClr val="010066"/>
                </a:solidFill>
              </a:rPr>
              <a:t>.</a:t>
            </a:r>
          </a:p>
        </p:txBody>
      </p:sp>
      <p:sp>
        <p:nvSpPr>
          <p:cNvPr id="1013778" name="Text Box 18"/>
          <p:cNvSpPr txBox="1">
            <a:spLocks noChangeArrowheads="1"/>
          </p:cNvSpPr>
          <p:nvPr/>
        </p:nvSpPr>
        <p:spPr bwMode="auto">
          <a:xfrm>
            <a:off x="563563" y="2922588"/>
            <a:ext cx="53308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This usually happens in </a:t>
            </a:r>
            <a:r>
              <a:rPr lang="en-GB" sz="2400" b="1" smtClean="0">
                <a:solidFill>
                  <a:srgbClr val="10BC45"/>
                </a:solidFill>
              </a:rPr>
              <a:t>superficial veins</a:t>
            </a:r>
            <a:r>
              <a:rPr lang="en-GB" sz="2400" smtClean="0">
                <a:solidFill>
                  <a:srgbClr val="010066"/>
                </a:solidFill>
              </a:rPr>
              <a:t>, near the skin surface in the lower legs, as opposed to </a:t>
            </a:r>
            <a:r>
              <a:rPr lang="en-GB" sz="2400" b="1" smtClean="0">
                <a:solidFill>
                  <a:srgbClr val="10BC45"/>
                </a:solidFill>
              </a:rPr>
              <a:t>deep veins</a:t>
            </a:r>
            <a:r>
              <a:rPr lang="en-GB" sz="2400" smtClean="0">
                <a:solidFill>
                  <a:srgbClr val="010066"/>
                </a:solidFill>
              </a:rPr>
              <a:t>, which lie underneath muscles.</a:t>
            </a:r>
          </a:p>
        </p:txBody>
      </p:sp>
      <p:sp>
        <p:nvSpPr>
          <p:cNvPr id="1013779" name="Text Box 19"/>
          <p:cNvSpPr txBox="1">
            <a:spLocks noChangeArrowheads="1"/>
          </p:cNvSpPr>
          <p:nvPr/>
        </p:nvSpPr>
        <p:spPr bwMode="auto">
          <a:xfrm>
            <a:off x="563563" y="4695825"/>
            <a:ext cx="5532437"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Varicose veins can be surgically removed without affecting blood flow, as most blood is returned to the heart by deep veins.</a:t>
            </a:r>
          </a:p>
        </p:txBody>
      </p:sp>
      <p:pic>
        <p:nvPicPr>
          <p:cNvPr id="1013780" name="Picture 20" descr="forward_arrow_colour">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013784" name="Picture 24" descr="varicoseVein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6063" y="979488"/>
            <a:ext cx="20447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8707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013784"/>
                                        </p:tgtEl>
                                        <p:attrNameLst>
                                          <p:attrName>style.visibility</p:attrName>
                                        </p:attrNameLst>
                                      </p:cBhvr>
                                      <p:to>
                                        <p:strVal val="visible"/>
                                      </p:to>
                                    </p:set>
                                    <p:animEffect transition="in" filter="wipe(up)">
                                      <p:cBhvr>
                                        <p:cTn id="7" dur="500"/>
                                        <p:tgtEl>
                                          <p:spTgt spid="10137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13778"/>
                                        </p:tgtEl>
                                        <p:attrNameLst>
                                          <p:attrName>style.visibility</p:attrName>
                                        </p:attrNameLst>
                                      </p:cBhvr>
                                      <p:to>
                                        <p:strVal val="visible"/>
                                      </p:to>
                                    </p:set>
                                    <p:animEffect transition="in" filter="dissolve">
                                      <p:cBhvr>
                                        <p:cTn id="12" dur="500"/>
                                        <p:tgtEl>
                                          <p:spTgt spid="10137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13779"/>
                                        </p:tgtEl>
                                        <p:attrNameLst>
                                          <p:attrName>style.visibility</p:attrName>
                                        </p:attrNameLst>
                                      </p:cBhvr>
                                      <p:to>
                                        <p:strVal val="visible"/>
                                      </p:to>
                                    </p:set>
                                    <p:animEffect transition="in" filter="dissolve">
                                      <p:cBhvr>
                                        <p:cTn id="17" dur="500"/>
                                        <p:tgtEl>
                                          <p:spTgt spid="1013779"/>
                                        </p:tgtEl>
                                      </p:cBhvr>
                                    </p:animEffect>
                                  </p:childTnLst>
                                </p:cTn>
                              </p:par>
                              <p:par>
                                <p:cTn id="18" presetID="1" presetClass="entr" presetSubtype="0" fill="hold" nodeType="withEffect">
                                  <p:stCondLst>
                                    <p:cond delay="0"/>
                                  </p:stCondLst>
                                  <p:childTnLst>
                                    <p:set>
                                      <p:cBhvr>
                                        <p:cTn id="19" dur="1" fill="hold">
                                          <p:stCondLst>
                                            <p:cond delay="0"/>
                                          </p:stCondLst>
                                        </p:cTn>
                                        <p:tgtEl>
                                          <p:spTgt spid="10137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78" grpId="0"/>
      <p:bldP spid="101377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Draw an artery and vein</a:t>
            </a:r>
            <a:endParaRPr lang="en-US" dirty="0"/>
          </a:p>
        </p:txBody>
      </p:sp>
      <p:pic>
        <p:nvPicPr>
          <p:cNvPr id="176130" name="Picture 2" descr="http://missinglink.ucsf.edu/lm/IDS_101_histo_resource/images/24610X-arteriolesvenules_labeled.jpg"/>
          <p:cNvPicPr>
            <a:picLocks noChangeAspect="1" noChangeArrowheads="1"/>
          </p:cNvPicPr>
          <p:nvPr/>
        </p:nvPicPr>
        <p:blipFill>
          <a:blip r:embed="rId2" cstate="print"/>
          <a:srcRect/>
          <a:stretch>
            <a:fillRect/>
          </a:stretch>
        </p:blipFill>
        <p:spPr bwMode="auto">
          <a:xfrm>
            <a:off x="685800" y="685800"/>
            <a:ext cx="7645400" cy="573405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Blood Vessels</a:t>
            </a:r>
            <a:endParaRPr lang="en-US" dirty="0"/>
          </a:p>
        </p:txBody>
      </p:sp>
      <p:sp>
        <p:nvSpPr>
          <p:cNvPr id="3" name="Content Placeholder 2"/>
          <p:cNvSpPr>
            <a:spLocks noGrp="1"/>
          </p:cNvSpPr>
          <p:nvPr>
            <p:ph idx="1"/>
          </p:nvPr>
        </p:nvSpPr>
        <p:spPr>
          <a:xfrm>
            <a:off x="228600" y="762000"/>
            <a:ext cx="8458200" cy="5364163"/>
          </a:xfrm>
        </p:spPr>
        <p:txBody>
          <a:bodyPr/>
          <a:lstStyle/>
          <a:p>
            <a:r>
              <a:rPr lang="en-US" sz="2400" dirty="0" smtClean="0"/>
              <a:t>Be sure you can find the following blood vessels:</a:t>
            </a:r>
          </a:p>
          <a:p>
            <a:r>
              <a:rPr lang="en-US" sz="2400" dirty="0" smtClean="0"/>
              <a:t>Aorta</a:t>
            </a:r>
          </a:p>
          <a:p>
            <a:r>
              <a:rPr lang="en-US" sz="2400" dirty="0" smtClean="0"/>
              <a:t>Vena cava </a:t>
            </a:r>
          </a:p>
          <a:p>
            <a:r>
              <a:rPr lang="en-US" sz="2400" dirty="0" smtClean="0"/>
              <a:t>Pulmonary </a:t>
            </a:r>
          </a:p>
          <a:p>
            <a:pPr>
              <a:buNone/>
            </a:pPr>
            <a:r>
              <a:rPr lang="en-US" sz="2400" dirty="0" smtClean="0"/>
              <a:t>	veins</a:t>
            </a:r>
          </a:p>
          <a:p>
            <a:r>
              <a:rPr lang="en-US" sz="2400" dirty="0" smtClean="0"/>
              <a:t>Pulmonary</a:t>
            </a:r>
          </a:p>
          <a:p>
            <a:pPr>
              <a:buNone/>
            </a:pPr>
            <a:r>
              <a:rPr lang="en-US" sz="2400" dirty="0" smtClean="0"/>
              <a:t>	arteries </a:t>
            </a:r>
            <a:endParaRPr lang="en-US" sz="2000" dirty="0" smtClean="0"/>
          </a:p>
          <a:p>
            <a:r>
              <a:rPr lang="en-US" sz="2400" dirty="0" smtClean="0"/>
              <a:t>Coronary </a:t>
            </a:r>
          </a:p>
          <a:p>
            <a:pPr>
              <a:buNone/>
            </a:pPr>
            <a:r>
              <a:rPr lang="en-US" sz="2400" dirty="0" smtClean="0"/>
              <a:t>	arteries</a:t>
            </a:r>
            <a:endParaRPr lang="en-US" sz="2400" dirty="0"/>
          </a:p>
        </p:txBody>
      </p:sp>
      <p:pic>
        <p:nvPicPr>
          <p:cNvPr id="173058" name="Picture 2" descr="http://expertautos.net/mail/plugins/filters/4-blood-vessels-of-the-heart-i7.gif"/>
          <p:cNvPicPr>
            <a:picLocks noChangeAspect="1" noChangeArrowheads="1"/>
          </p:cNvPicPr>
          <p:nvPr/>
        </p:nvPicPr>
        <p:blipFill>
          <a:blip r:embed="rId2" cstate="print"/>
          <a:srcRect/>
          <a:stretch>
            <a:fillRect/>
          </a:stretch>
        </p:blipFill>
        <p:spPr bwMode="auto">
          <a:xfrm>
            <a:off x="2227828" y="1295400"/>
            <a:ext cx="6865372" cy="53340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570" name="Rectangle 2"/>
          <p:cNvSpPr>
            <a:spLocks noGrp="1" noChangeArrowheads="1"/>
          </p:cNvSpPr>
          <p:nvPr>
            <p:ph type="title"/>
          </p:nvPr>
        </p:nvSpPr>
        <p:spPr>
          <a:noFill/>
          <a:ln/>
        </p:spPr>
        <p:txBody>
          <a:bodyPr/>
          <a:lstStyle/>
          <a:p>
            <a:r>
              <a:rPr lang="en-GB"/>
              <a:t>Arteries, capillaries and veins</a:t>
            </a:r>
          </a:p>
        </p:txBody>
      </p:sp>
      <p:pic>
        <p:nvPicPr>
          <p:cNvPr id="1133641" name="Picture 73"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33642" name="Picture 74" descr="flash_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grpSp>
        <p:nvGrpSpPr>
          <p:cNvPr id="1133648" name="Group 80"/>
          <p:cNvGrpSpPr>
            <a:grpSpLocks/>
          </p:cNvGrpSpPr>
          <p:nvPr/>
        </p:nvGrpSpPr>
        <p:grpSpPr bwMode="auto">
          <a:xfrm>
            <a:off x="212725" y="800100"/>
            <a:ext cx="8699500" cy="5308600"/>
            <a:chOff x="134" y="504"/>
            <a:chExt cx="5480" cy="3344"/>
          </a:xfrm>
        </p:grpSpPr>
        <p:pic>
          <p:nvPicPr>
            <p:cNvPr id="1133646" name="S14_8_mc_dropdown_labels_vessels" descr="14_8_mc_dropdown_labels_vessel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8198"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8665664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solidFill>
                  <a:srgbClr val="FF0000"/>
                </a:solidFill>
              </a:rPr>
              <a:t>Blood Pressure and The Heart</a:t>
            </a:r>
            <a:endParaRPr lang="en-US" dirty="0">
              <a:solidFill>
                <a:srgbClr val="FF0000"/>
              </a:solidFill>
            </a:endParaRPr>
          </a:p>
        </p:txBody>
      </p:sp>
      <p:pic>
        <p:nvPicPr>
          <p:cNvPr id="150530" name="Picture 2" descr="http://www.minusbloodpressure.com/wp-content/uploads/2011/02/blood-pressure-measurement.jpg"/>
          <p:cNvPicPr>
            <a:picLocks noChangeAspect="1" noChangeArrowheads="1"/>
          </p:cNvPicPr>
          <p:nvPr/>
        </p:nvPicPr>
        <p:blipFill>
          <a:blip r:embed="rId2" cstate="print"/>
          <a:srcRect/>
          <a:stretch>
            <a:fillRect/>
          </a:stretch>
        </p:blipFill>
        <p:spPr bwMode="auto">
          <a:xfrm>
            <a:off x="2209800" y="2286000"/>
            <a:ext cx="5486400" cy="3511298"/>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Heart</a:t>
            </a:r>
            <a:endParaRPr lang="en-US"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672353"/>
            <a:ext cx="6553200" cy="5782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91174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osovo.com/diagram/HumanHeartDiagram.JPG"/>
          <p:cNvPicPr>
            <a:picLocks noChangeAspect="1" noChangeArrowheads="1"/>
          </p:cNvPicPr>
          <p:nvPr/>
        </p:nvPicPr>
        <p:blipFill>
          <a:blip r:embed="rId2" cstate="print"/>
          <a:srcRect/>
          <a:stretch>
            <a:fillRect/>
          </a:stretch>
        </p:blipFill>
        <p:spPr bwMode="auto">
          <a:xfrm>
            <a:off x="1107034" y="685800"/>
            <a:ext cx="7686445" cy="6172200"/>
          </a:xfrm>
          <a:prstGeom prst="rect">
            <a:avLst/>
          </a:prstGeom>
          <a:noFill/>
        </p:spPr>
      </p:pic>
      <p:sp>
        <p:nvSpPr>
          <p:cNvPr id="2" name="Title 1"/>
          <p:cNvSpPr>
            <a:spLocks noGrp="1"/>
          </p:cNvSpPr>
          <p:nvPr>
            <p:ph type="title"/>
          </p:nvPr>
        </p:nvSpPr>
        <p:spPr>
          <a:xfrm>
            <a:off x="457200" y="0"/>
            <a:ext cx="7467600" cy="1143000"/>
          </a:xfrm>
        </p:spPr>
        <p:txBody>
          <a:bodyPr/>
          <a:lstStyle/>
          <a:p>
            <a:r>
              <a:rPr lang="en-US" dirty="0" smtClean="0"/>
              <a:t>Heart</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heart – main features</a:t>
            </a:r>
            <a:endParaRPr lang="en-US" dirty="0"/>
          </a:p>
        </p:txBody>
      </p:sp>
      <p:sp>
        <p:nvSpPr>
          <p:cNvPr id="3" name="Content Placeholder 2"/>
          <p:cNvSpPr>
            <a:spLocks noGrp="1"/>
          </p:cNvSpPr>
          <p:nvPr>
            <p:ph sz="quarter" idx="1"/>
          </p:nvPr>
        </p:nvSpPr>
        <p:spPr>
          <a:xfrm>
            <a:off x="457200" y="1600200"/>
            <a:ext cx="7924800" cy="4873752"/>
          </a:xfrm>
        </p:spPr>
        <p:txBody>
          <a:bodyPr/>
          <a:lstStyle/>
          <a:p>
            <a:r>
              <a:rPr lang="en-US" dirty="0" smtClean="0"/>
              <a:t>4 chambers (separates oxygenated and deoxygenated blood)</a:t>
            </a:r>
          </a:p>
          <a:p>
            <a:r>
              <a:rPr lang="en-US" dirty="0" smtClean="0"/>
              <a:t>cardiac muscle- is myogenic (can contract/relax on own) with many mitochondria and myoglobin</a:t>
            </a:r>
          </a:p>
          <a:p>
            <a:r>
              <a:rPr lang="en-US" dirty="0" smtClean="0"/>
              <a:t>own blood supply-via coronary arteries</a:t>
            </a:r>
          </a:p>
          <a:p>
            <a:r>
              <a:rPr lang="en-US" dirty="0" smtClean="0"/>
              <a:t>variation in thickness of wall- due to pressure </a:t>
            </a:r>
          </a:p>
          <a:p>
            <a:r>
              <a:rPr lang="en-US" dirty="0" smtClean="0"/>
              <a:t>valves –to prevent backflow of blood</a:t>
            </a:r>
          </a:p>
          <a:p>
            <a:r>
              <a:rPr lang="en-US" dirty="0" smtClean="0"/>
              <a:t>Thicker muscle in the ventricular walls given a greater contraction and pressure (left </a:t>
            </a:r>
            <a:r>
              <a:rPr lang="en-US" dirty="0" err="1" smtClean="0"/>
              <a:t>ventrical</a:t>
            </a:r>
            <a:r>
              <a:rPr lang="en-US" dirty="0" smtClean="0"/>
              <a:t> thicker than right)</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24366" name="Picture 14" descr="cardiac_muscl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5425" y="2005013"/>
            <a:ext cx="4762500" cy="3114675"/>
          </a:xfrm>
          <a:prstGeom prst="rect">
            <a:avLst/>
          </a:prstGeom>
          <a:noFill/>
          <a:extLst>
            <a:ext uri="{909E8E84-426E-40DD-AFC4-6F175D3DCCD1}">
              <a14:hiddenFill xmlns:a14="http://schemas.microsoft.com/office/drawing/2010/main">
                <a:solidFill>
                  <a:srgbClr val="FFFFFF"/>
                </a:solidFill>
              </a14:hiddenFill>
            </a:ext>
          </a:extLst>
        </p:spPr>
      </p:pic>
      <p:sp>
        <p:nvSpPr>
          <p:cNvPr id="1124354" name="Rectangle 2"/>
          <p:cNvSpPr>
            <a:spLocks noGrp="1" noChangeArrowheads="1"/>
          </p:cNvSpPr>
          <p:nvPr>
            <p:ph type="title"/>
          </p:nvPr>
        </p:nvSpPr>
        <p:spPr/>
        <p:txBody>
          <a:bodyPr/>
          <a:lstStyle/>
          <a:p>
            <a:r>
              <a:rPr lang="en-GB"/>
              <a:t>Cardiac muscle</a:t>
            </a:r>
          </a:p>
        </p:txBody>
      </p:sp>
      <p:sp>
        <p:nvSpPr>
          <p:cNvPr id="1124357" name="Text Box 5"/>
          <p:cNvSpPr txBox="1">
            <a:spLocks noChangeArrowheads="1"/>
          </p:cNvSpPr>
          <p:nvPr/>
        </p:nvSpPr>
        <p:spPr bwMode="auto">
          <a:xfrm>
            <a:off x="563563" y="784225"/>
            <a:ext cx="858043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The heart mainly consists of </a:t>
            </a:r>
            <a:r>
              <a:rPr lang="en-GB" sz="2400" b="1" smtClean="0">
                <a:solidFill>
                  <a:srgbClr val="10BC45"/>
                </a:solidFill>
              </a:rPr>
              <a:t>cardiac muscle</a:t>
            </a:r>
            <a:r>
              <a:rPr lang="en-GB" sz="2400" smtClean="0">
                <a:solidFill>
                  <a:srgbClr val="010066"/>
                </a:solidFill>
              </a:rPr>
              <a:t> tissue, which like smooth muscle (but not skeletal muscle), contracts involuntarily.</a:t>
            </a:r>
          </a:p>
        </p:txBody>
      </p:sp>
      <p:sp>
        <p:nvSpPr>
          <p:cNvPr id="1124359" name="Text Box 7"/>
          <p:cNvSpPr txBox="1">
            <a:spLocks noChangeArrowheads="1"/>
          </p:cNvSpPr>
          <p:nvPr/>
        </p:nvSpPr>
        <p:spPr bwMode="auto">
          <a:xfrm>
            <a:off x="563563" y="2317750"/>
            <a:ext cx="3341687"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Cardiac muscle is made up of cells that are connected by cytoplasmic bridges. This enables electrical impulses to pass through the tissue.</a:t>
            </a:r>
          </a:p>
        </p:txBody>
      </p:sp>
      <p:sp>
        <p:nvSpPr>
          <p:cNvPr id="1124362" name="Text Box 10"/>
          <p:cNvSpPr txBox="1">
            <a:spLocks noChangeArrowheads="1"/>
          </p:cNvSpPr>
          <p:nvPr/>
        </p:nvSpPr>
        <p:spPr bwMode="auto">
          <a:xfrm>
            <a:off x="563563" y="5311775"/>
            <a:ext cx="78406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It contains large numbers of mitochondria and myoglobin molecules.</a:t>
            </a:r>
          </a:p>
        </p:txBody>
      </p:sp>
      <p:pic>
        <p:nvPicPr>
          <p:cNvPr id="1124363" name="Picture 11"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24364" name="Picture 12" descr="notes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1728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4359"/>
                                        </p:tgtEl>
                                        <p:attrNameLst>
                                          <p:attrName>style.visibility</p:attrName>
                                        </p:attrNameLst>
                                      </p:cBhvr>
                                      <p:to>
                                        <p:strVal val="visible"/>
                                      </p:to>
                                    </p:set>
                                    <p:animEffect transition="in" filter="dissolve">
                                      <p:cBhvr>
                                        <p:cTn id="7" dur="500"/>
                                        <p:tgtEl>
                                          <p:spTgt spid="1124359"/>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124366"/>
                                        </p:tgtEl>
                                        <p:attrNameLst>
                                          <p:attrName>style.visibility</p:attrName>
                                        </p:attrNameLst>
                                      </p:cBhvr>
                                      <p:to>
                                        <p:strVal val="visible"/>
                                      </p:to>
                                    </p:set>
                                    <p:animEffect transition="in" filter="wipe(left)">
                                      <p:cBhvr>
                                        <p:cTn id="11" dur="500"/>
                                        <p:tgtEl>
                                          <p:spTgt spid="112436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24362"/>
                                        </p:tgtEl>
                                        <p:attrNameLst>
                                          <p:attrName>style.visibility</p:attrName>
                                        </p:attrNameLst>
                                      </p:cBhvr>
                                      <p:to>
                                        <p:strVal val="visible"/>
                                      </p:to>
                                    </p:set>
                                    <p:animEffect transition="in" filter="dissolve">
                                      <p:cBhvr>
                                        <p:cTn id="16" dur="500"/>
                                        <p:tgtEl>
                                          <p:spTgt spid="1124362"/>
                                        </p:tgtEl>
                                      </p:cBhvr>
                                    </p:animEffect>
                                  </p:childTnLst>
                                </p:cTn>
                              </p:par>
                              <p:par>
                                <p:cTn id="17" presetID="1" presetClass="entr" presetSubtype="0" fill="hold" nodeType="withEffect">
                                  <p:stCondLst>
                                    <p:cond delay="0"/>
                                  </p:stCondLst>
                                  <p:childTnLst>
                                    <p:set>
                                      <p:cBhvr>
                                        <p:cTn id="18" dur="1" fill="hold">
                                          <p:stCondLst>
                                            <p:cond delay="0"/>
                                          </p:stCondLst>
                                        </p:cTn>
                                        <p:tgtEl>
                                          <p:spTgt spid="1124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4359" grpId="0"/>
      <p:bldP spid="11243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861" y="-152400"/>
            <a:ext cx="7467600" cy="1143000"/>
          </a:xfrm>
        </p:spPr>
        <p:txBody>
          <a:bodyPr/>
          <a:lstStyle/>
          <a:p>
            <a:r>
              <a:rPr lang="en-US" dirty="0" smtClean="0"/>
              <a:t>Who Needs a Transport system?</a:t>
            </a:r>
            <a:endParaRPr lang="en-US" dirty="0"/>
          </a:p>
        </p:txBody>
      </p:sp>
      <p:pic>
        <p:nvPicPr>
          <p:cNvPr id="11" name="Picture 13" descr="amoeb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0" y="2165350"/>
            <a:ext cx="4267200" cy="30162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5"/>
          <p:cNvSpPr txBox="1">
            <a:spLocks noChangeArrowheads="1"/>
          </p:cNvSpPr>
          <p:nvPr/>
        </p:nvSpPr>
        <p:spPr bwMode="auto">
          <a:xfrm>
            <a:off x="260350" y="977900"/>
            <a:ext cx="83185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Single-celled organisms, such as bacteria and amoeba (</a:t>
            </a:r>
            <a:r>
              <a:rPr lang="en-GB" sz="2400" i="1" dirty="0" smtClean="0">
                <a:solidFill>
                  <a:srgbClr val="010066"/>
                </a:solidFill>
              </a:rPr>
              <a:t>below</a:t>
            </a:r>
            <a:r>
              <a:rPr lang="en-GB" sz="2400" dirty="0" smtClean="0">
                <a:solidFill>
                  <a:srgbClr val="010066"/>
                </a:solidFill>
              </a:rPr>
              <a:t>), can obtain nutrients and excrete waste simply by diffusion.</a:t>
            </a:r>
          </a:p>
        </p:txBody>
      </p:sp>
      <p:sp>
        <p:nvSpPr>
          <p:cNvPr id="13" name="Line 8"/>
          <p:cNvSpPr>
            <a:spLocks noChangeShapeType="1"/>
          </p:cNvSpPr>
          <p:nvPr/>
        </p:nvSpPr>
        <p:spPr bwMode="auto">
          <a:xfrm>
            <a:off x="2286000" y="2862263"/>
            <a:ext cx="1089025" cy="750887"/>
          </a:xfrm>
          <a:prstGeom prst="line">
            <a:avLst/>
          </a:prstGeom>
          <a:noFill/>
          <a:ln w="76200">
            <a:solidFill>
              <a:srgbClr val="10BC45"/>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smtClean="0">
              <a:solidFill>
                <a:srgbClr val="010066"/>
              </a:solidFill>
            </a:endParaRPr>
          </a:p>
        </p:txBody>
      </p:sp>
      <p:sp>
        <p:nvSpPr>
          <p:cNvPr id="14" name="Line 8"/>
          <p:cNvSpPr>
            <a:spLocks noChangeShapeType="1"/>
          </p:cNvSpPr>
          <p:nvPr/>
        </p:nvSpPr>
        <p:spPr bwMode="auto">
          <a:xfrm flipH="1">
            <a:off x="5954712" y="2836465"/>
            <a:ext cx="1196975" cy="551127"/>
          </a:xfrm>
          <a:prstGeom prst="line">
            <a:avLst/>
          </a:prstGeom>
          <a:noFill/>
          <a:ln w="76200">
            <a:solidFill>
              <a:srgbClr val="10BC45"/>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endParaRPr lang="en-US" sz="2400" smtClean="0">
              <a:solidFill>
                <a:srgbClr val="010066"/>
              </a:solidFill>
            </a:endParaRPr>
          </a:p>
        </p:txBody>
      </p:sp>
      <p:sp>
        <p:nvSpPr>
          <p:cNvPr id="15" name="Text Box 6"/>
          <p:cNvSpPr txBox="1">
            <a:spLocks noChangeArrowheads="1"/>
          </p:cNvSpPr>
          <p:nvPr/>
        </p:nvSpPr>
        <p:spPr bwMode="auto">
          <a:xfrm>
            <a:off x="1238250" y="2309813"/>
            <a:ext cx="1487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en-GB" sz="2400" b="1" smtClean="0">
                <a:solidFill>
                  <a:srgbClr val="10BC45"/>
                </a:solidFill>
                <a:cs typeface="Arial" charset="0"/>
              </a:rPr>
              <a:t>nutrients</a:t>
            </a:r>
          </a:p>
        </p:txBody>
      </p:sp>
      <p:sp>
        <p:nvSpPr>
          <p:cNvPr id="16" name="Text Box 7"/>
          <p:cNvSpPr txBox="1">
            <a:spLocks noChangeArrowheads="1"/>
          </p:cNvSpPr>
          <p:nvPr/>
        </p:nvSpPr>
        <p:spPr bwMode="auto">
          <a:xfrm>
            <a:off x="5906558" y="2165350"/>
            <a:ext cx="2576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0"/>
              </a:spcBef>
              <a:spcAft>
                <a:spcPct val="0"/>
              </a:spcAft>
            </a:pPr>
            <a:r>
              <a:rPr lang="en-GB" sz="2400" b="1" dirty="0" smtClean="0">
                <a:solidFill>
                  <a:srgbClr val="10BC45"/>
                </a:solidFill>
                <a:cs typeface="Arial" charset="0"/>
              </a:rPr>
              <a:t>waste products</a:t>
            </a:r>
          </a:p>
        </p:txBody>
      </p:sp>
      <p:sp>
        <p:nvSpPr>
          <p:cNvPr id="17" name="Text Box 10"/>
          <p:cNvSpPr txBox="1">
            <a:spLocks noChangeArrowheads="1"/>
          </p:cNvSpPr>
          <p:nvPr/>
        </p:nvSpPr>
        <p:spPr bwMode="auto">
          <a:xfrm>
            <a:off x="129381" y="5387974"/>
            <a:ext cx="85804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Multi-cellular organisms, such as insects, fish and mammals, require a more specialized transport system. Why is this?</a:t>
            </a:r>
          </a:p>
        </p:txBody>
      </p:sp>
    </p:spTree>
    <p:extLst>
      <p:ext uri="{BB962C8B-B14F-4D97-AF65-F5344CB8AC3E}">
        <p14:creationId xmlns:p14="http://schemas.microsoft.com/office/powerpoint/2010/main" val="334657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dissolve">
                                      <p:cBhvr>
                                        <p:cTn id="3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1235" name="Rectangle 3"/>
          <p:cNvSpPr>
            <a:spLocks noGrp="1" noChangeArrowheads="1"/>
          </p:cNvSpPr>
          <p:nvPr>
            <p:ph type="title"/>
          </p:nvPr>
        </p:nvSpPr>
        <p:spPr/>
        <p:txBody>
          <a:bodyPr/>
          <a:lstStyle/>
          <a:p>
            <a:r>
              <a:rPr lang="en-GB"/>
              <a:t>Structure of the heart</a:t>
            </a:r>
          </a:p>
        </p:txBody>
      </p:sp>
      <p:pic>
        <p:nvPicPr>
          <p:cNvPr id="991237" name="Picture 5"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991239" name="Picture 7"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991247" name="Group 15"/>
          <p:cNvGrpSpPr>
            <a:grpSpLocks/>
          </p:cNvGrpSpPr>
          <p:nvPr/>
        </p:nvGrpSpPr>
        <p:grpSpPr bwMode="auto">
          <a:xfrm>
            <a:off x="212725" y="800100"/>
            <a:ext cx="8699500" cy="5308600"/>
            <a:chOff x="134" y="504"/>
            <a:chExt cx="5480" cy="3344"/>
          </a:xfrm>
        </p:grpSpPr>
        <p:pic>
          <p:nvPicPr>
            <p:cNvPr id="991245" name="S13_10_cr_click_reveal_heart.swf" descr="13_10_cr_click_reveal_he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8438"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8765337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450" name="Rectangle 2"/>
          <p:cNvSpPr>
            <a:spLocks noGrp="1" noChangeArrowheads="1"/>
          </p:cNvSpPr>
          <p:nvPr>
            <p:ph type="title" idx="4294967295"/>
          </p:nvPr>
        </p:nvSpPr>
        <p:spPr/>
        <p:txBody>
          <a:bodyPr/>
          <a:lstStyle/>
          <a:p>
            <a:r>
              <a:rPr lang="en-GB"/>
              <a:t>What structure?</a:t>
            </a:r>
          </a:p>
        </p:txBody>
      </p:sp>
      <p:pic>
        <p:nvPicPr>
          <p:cNvPr id="1128452" name="Picture 4"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28455" name="Picture 7"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1128461" name="Group 13"/>
          <p:cNvGrpSpPr>
            <a:grpSpLocks/>
          </p:cNvGrpSpPr>
          <p:nvPr/>
        </p:nvGrpSpPr>
        <p:grpSpPr bwMode="auto">
          <a:xfrm>
            <a:off x="212725" y="800100"/>
            <a:ext cx="8699500" cy="5308600"/>
            <a:chOff x="134" y="504"/>
            <a:chExt cx="5480" cy="3344"/>
          </a:xfrm>
        </p:grpSpPr>
        <p:pic>
          <p:nvPicPr>
            <p:cNvPr id="1128459" name="S13_11_mc_dropdown_labels_heart." descr="13_11_mc_dropdown_labels_he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9462"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458931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2546" name="Rectangle 2"/>
          <p:cNvSpPr>
            <a:spLocks noGrp="1" noChangeArrowheads="1"/>
          </p:cNvSpPr>
          <p:nvPr>
            <p:ph type="title" idx="4294967295"/>
          </p:nvPr>
        </p:nvSpPr>
        <p:spPr/>
        <p:txBody>
          <a:bodyPr/>
          <a:lstStyle/>
          <a:p>
            <a:r>
              <a:rPr lang="en-GB"/>
              <a:t>Blood flow through the heart</a:t>
            </a:r>
          </a:p>
        </p:txBody>
      </p:sp>
      <p:pic>
        <p:nvPicPr>
          <p:cNvPr id="1132550" name="Picture 6"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32551" name="Picture 7" descr="notes_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pic>
        <p:nvPicPr>
          <p:cNvPr id="1132553" name="Picture 9" descr="forward_arrow_colour">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1132560" name="Group 16"/>
          <p:cNvGrpSpPr>
            <a:grpSpLocks/>
          </p:cNvGrpSpPr>
          <p:nvPr/>
        </p:nvGrpSpPr>
        <p:grpSpPr bwMode="auto">
          <a:xfrm>
            <a:off x="212725" y="800100"/>
            <a:ext cx="8699500" cy="5308600"/>
            <a:chOff x="134" y="504"/>
            <a:chExt cx="5480" cy="3344"/>
          </a:xfrm>
        </p:grpSpPr>
        <p:pic>
          <p:nvPicPr>
            <p:cNvPr id="1132558" name="S13_3_mc_dropdown_labels_bloodfl" descr="13_3_mc_dropdown_labels_bloodflo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20486"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9691895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02226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828800" y="457200"/>
            <a:ext cx="5638800" cy="562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31250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12066" name="Rectangle 1026"/>
          <p:cNvSpPr>
            <a:spLocks noGrp="1" noChangeArrowheads="1"/>
          </p:cNvSpPr>
          <p:nvPr>
            <p:ph type="title" idx="4294967295"/>
          </p:nvPr>
        </p:nvSpPr>
        <p:spPr/>
        <p:txBody>
          <a:bodyPr/>
          <a:lstStyle/>
          <a:p>
            <a:r>
              <a:rPr lang="en-GB"/>
              <a:t>The cardiac cycle</a:t>
            </a:r>
          </a:p>
        </p:txBody>
      </p:sp>
      <p:pic>
        <p:nvPicPr>
          <p:cNvPr id="1112068" name="Picture 1028"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12069" name="Picture 1029" descr="notes_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pic>
        <p:nvPicPr>
          <p:cNvPr id="1112072" name="Picture 1032" descr="forward_arrow_colour">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1112079" name="Group 1039"/>
          <p:cNvGrpSpPr>
            <a:grpSpLocks/>
          </p:cNvGrpSpPr>
          <p:nvPr/>
        </p:nvGrpSpPr>
        <p:grpSpPr bwMode="auto">
          <a:xfrm>
            <a:off x="212725" y="800100"/>
            <a:ext cx="8699500" cy="5308600"/>
            <a:chOff x="134" y="504"/>
            <a:chExt cx="5480" cy="3344"/>
          </a:xfrm>
        </p:grpSpPr>
        <p:pic>
          <p:nvPicPr>
            <p:cNvPr id="1112077" name="S13_7_heart_animation_1.swf" descr="13_7_heart_animation_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21510"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2526038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morrisonworldnews.com/wp-content/uploads/2010/08/Cardiac-cycle.jpg"/>
          <p:cNvPicPr>
            <a:picLocks noChangeAspect="1" noChangeArrowheads="1"/>
          </p:cNvPicPr>
          <p:nvPr/>
        </p:nvPicPr>
        <p:blipFill>
          <a:blip r:embed="rId2" cstate="print"/>
          <a:srcRect/>
          <a:stretch>
            <a:fillRect/>
          </a:stretch>
        </p:blipFill>
        <p:spPr bwMode="auto">
          <a:xfrm>
            <a:off x="609600" y="685800"/>
            <a:ext cx="7974806" cy="5990464"/>
          </a:xfrm>
          <a:prstGeom prst="rect">
            <a:avLst/>
          </a:prstGeom>
          <a:noFill/>
        </p:spPr>
      </p:pic>
      <p:sp>
        <p:nvSpPr>
          <p:cNvPr id="2" name="Title 1"/>
          <p:cNvSpPr>
            <a:spLocks noGrp="1"/>
          </p:cNvSpPr>
          <p:nvPr>
            <p:ph type="title"/>
          </p:nvPr>
        </p:nvSpPr>
        <p:spPr>
          <a:xfrm>
            <a:off x="457200" y="-228600"/>
            <a:ext cx="7467600" cy="1143000"/>
          </a:xfrm>
        </p:spPr>
        <p:txBody>
          <a:bodyPr/>
          <a:lstStyle/>
          <a:p>
            <a:r>
              <a:rPr lang="en-US" dirty="0" smtClean="0"/>
              <a:t> cardiac cycle </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14400" y="228600"/>
            <a:ext cx="6625555" cy="6324837"/>
            <a:chOff x="2362200" y="2598345"/>
            <a:chExt cx="4491955" cy="4159584"/>
          </a:xfrm>
        </p:grpSpPr>
        <p:pic>
          <p:nvPicPr>
            <p:cNvPr id="286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48592"/>
            <a:stretch/>
          </p:blipFill>
          <p:spPr bwMode="auto">
            <a:xfrm>
              <a:off x="2362200" y="2598345"/>
              <a:ext cx="4486275" cy="3425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87963"/>
            <a:stretch/>
          </p:blipFill>
          <p:spPr bwMode="auto">
            <a:xfrm>
              <a:off x="2362200" y="5955955"/>
              <a:ext cx="4491955" cy="801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4599872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467600" cy="1143000"/>
          </a:xfrm>
        </p:spPr>
        <p:txBody>
          <a:bodyPr/>
          <a:lstStyle/>
          <a:p>
            <a:r>
              <a:rPr lang="en-US" dirty="0" smtClean="0"/>
              <a:t>The cardiac cycle</a:t>
            </a:r>
            <a:endParaRPr lang="en-US" dirty="0"/>
          </a:p>
        </p:txBody>
      </p:sp>
      <p:sp>
        <p:nvSpPr>
          <p:cNvPr id="3" name="Content Placeholder 2"/>
          <p:cNvSpPr>
            <a:spLocks noGrp="1"/>
          </p:cNvSpPr>
          <p:nvPr>
            <p:ph sz="quarter" idx="1"/>
          </p:nvPr>
        </p:nvSpPr>
        <p:spPr>
          <a:xfrm>
            <a:off x="457200" y="1066800"/>
            <a:ext cx="7467600" cy="5407152"/>
          </a:xfrm>
        </p:spPr>
        <p:txBody>
          <a:bodyPr>
            <a:normAutofit lnSpcReduction="10000"/>
          </a:bodyPr>
          <a:lstStyle/>
          <a:p>
            <a:pPr>
              <a:buNone/>
            </a:pPr>
            <a:r>
              <a:rPr lang="en-US" dirty="0" smtClean="0"/>
              <a:t>3 stages:</a:t>
            </a:r>
          </a:p>
          <a:p>
            <a:pPr marL="457200" indent="-457200">
              <a:buFont typeface="+mj-lt"/>
              <a:buAutoNum type="arabicPeriod"/>
            </a:pPr>
            <a:r>
              <a:rPr lang="en-US" dirty="0" smtClean="0"/>
              <a:t>Ventricles relax, atria contract tricuspid and bicuspid valves open and blood flows into the ventricles</a:t>
            </a:r>
          </a:p>
          <a:p>
            <a:pPr marL="457200" indent="-457200">
              <a:buFont typeface="+mj-lt"/>
              <a:buAutoNum type="arabicPeriod"/>
            </a:pPr>
            <a:r>
              <a:rPr lang="en-US" dirty="0" smtClean="0"/>
              <a:t>Atria relax and ventricles contract forcing blood into the aorta and pulmonary artery. </a:t>
            </a:r>
            <a:r>
              <a:rPr lang="en-US" dirty="0" err="1" smtClean="0"/>
              <a:t>Semilunar</a:t>
            </a:r>
            <a:r>
              <a:rPr lang="en-US" dirty="0" smtClean="0"/>
              <a:t> valves open tricuspid/bicuspid valves close</a:t>
            </a:r>
          </a:p>
          <a:p>
            <a:pPr marL="457200" indent="-457200">
              <a:buFont typeface="+mj-lt"/>
              <a:buAutoNum type="arabicPeriod"/>
            </a:pPr>
            <a:r>
              <a:rPr lang="en-US" dirty="0" smtClean="0"/>
              <a:t>Ventricles relax and pressure in ventricles drops. Blood in the aorta and pulmonary artery is at a higher pressure and causes the semilunar valves to close to prevent the backflow of blood into the ventricles. Blood enters atria from vena cava and pulmonary vein.</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42" name="Rectangle 2"/>
          <p:cNvSpPr>
            <a:spLocks noGrp="1" noChangeArrowheads="1"/>
          </p:cNvSpPr>
          <p:nvPr>
            <p:ph type="title" idx="4294967295"/>
          </p:nvPr>
        </p:nvSpPr>
        <p:spPr/>
        <p:txBody>
          <a:bodyPr/>
          <a:lstStyle/>
          <a:p>
            <a:r>
              <a:rPr lang="en-GB"/>
              <a:t>Interactive heart</a:t>
            </a:r>
          </a:p>
        </p:txBody>
      </p:sp>
      <p:pic>
        <p:nvPicPr>
          <p:cNvPr id="1136644" name="Picture 4"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36646" name="Picture 6"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1136658" name="Group 18"/>
          <p:cNvGrpSpPr>
            <a:grpSpLocks/>
          </p:cNvGrpSpPr>
          <p:nvPr/>
        </p:nvGrpSpPr>
        <p:grpSpPr bwMode="auto">
          <a:xfrm>
            <a:off x="212725" y="800100"/>
            <a:ext cx="8699500" cy="5308600"/>
            <a:chOff x="134" y="504"/>
            <a:chExt cx="5480" cy="3344"/>
          </a:xfrm>
        </p:grpSpPr>
        <p:pic>
          <p:nvPicPr>
            <p:cNvPr id="1136656" name="S13_8_interactive_heart.swf" descr="13_8_interactive_he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22534"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399608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22250" y="53975"/>
            <a:ext cx="7240588" cy="549275"/>
          </a:xfrm>
        </p:spPr>
        <p:txBody>
          <a:bodyPr/>
          <a:lstStyle/>
          <a:p>
            <a:r>
              <a:rPr lang="en-GB" dirty="0"/>
              <a:t>Surface area to volume ratio</a:t>
            </a:r>
          </a:p>
        </p:txBody>
      </p:sp>
      <p:sp>
        <p:nvSpPr>
          <p:cNvPr id="5" name="Text Box 10"/>
          <p:cNvSpPr txBox="1">
            <a:spLocks noChangeArrowheads="1"/>
          </p:cNvSpPr>
          <p:nvPr/>
        </p:nvSpPr>
        <p:spPr bwMode="auto">
          <a:xfrm>
            <a:off x="304800" y="609600"/>
            <a:ext cx="33020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In larger organisms, diffusion of substances would occur far too slowly to enable them to survive.</a:t>
            </a:r>
          </a:p>
        </p:txBody>
      </p:sp>
      <p:pic>
        <p:nvPicPr>
          <p:cNvPr id="6" name="Picture 21" descr="elephant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0" y="643467"/>
            <a:ext cx="4762500" cy="31813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8"/>
          <p:cNvSpPr>
            <a:spLocks noChangeArrowheads="1"/>
          </p:cNvSpPr>
          <p:nvPr/>
        </p:nvSpPr>
        <p:spPr bwMode="auto">
          <a:xfrm>
            <a:off x="304800" y="4284662"/>
            <a:ext cx="83645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b="1" dirty="0">
                <a:solidFill>
                  <a:srgbClr val="10BC45"/>
                </a:solidFill>
              </a:rPr>
              <a:t>S</a:t>
            </a:r>
            <a:r>
              <a:rPr lang="en-GB" sz="2400" b="1" dirty="0" smtClean="0">
                <a:solidFill>
                  <a:srgbClr val="10BC45"/>
                </a:solidFill>
              </a:rPr>
              <a:t>urface </a:t>
            </a:r>
            <a:r>
              <a:rPr lang="en-GB" sz="2400" b="1" dirty="0">
                <a:solidFill>
                  <a:srgbClr val="10BC45"/>
                </a:solidFill>
              </a:rPr>
              <a:t>A</a:t>
            </a:r>
            <a:r>
              <a:rPr lang="en-GB" sz="2400" b="1" dirty="0" smtClean="0">
                <a:solidFill>
                  <a:srgbClr val="10BC45"/>
                </a:solidFill>
              </a:rPr>
              <a:t>rea to Volume </a:t>
            </a:r>
            <a:r>
              <a:rPr lang="en-GB" sz="2400" b="1" dirty="0">
                <a:solidFill>
                  <a:srgbClr val="10BC45"/>
                </a:solidFill>
              </a:rPr>
              <a:t>R</a:t>
            </a:r>
            <a:r>
              <a:rPr lang="en-GB" sz="2400" b="1" dirty="0" smtClean="0">
                <a:solidFill>
                  <a:srgbClr val="10BC45"/>
                </a:solidFill>
              </a:rPr>
              <a:t>atio</a:t>
            </a:r>
            <a:endParaRPr lang="en-GB" sz="2400" dirty="0" smtClean="0">
              <a:solidFill>
                <a:srgbClr val="010066"/>
              </a:solidFill>
            </a:endParaRPr>
          </a:p>
        </p:txBody>
      </p:sp>
      <p:sp>
        <p:nvSpPr>
          <p:cNvPr id="8" name="Text Box 16"/>
          <p:cNvSpPr txBox="1">
            <a:spLocks noChangeArrowheads="1"/>
          </p:cNvSpPr>
          <p:nvPr/>
        </p:nvSpPr>
        <p:spPr bwMode="auto">
          <a:xfrm>
            <a:off x="321733" y="4818062"/>
            <a:ext cx="8382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Single-celled organisms have a very large surface area to volume ratio, because the diffusion path is so short.</a:t>
            </a:r>
          </a:p>
        </p:txBody>
      </p:sp>
    </p:spTree>
    <p:extLst>
      <p:ext uri="{BB962C8B-B14F-4D97-AF65-F5344CB8AC3E}">
        <p14:creationId xmlns:p14="http://schemas.microsoft.com/office/powerpoint/2010/main" val="56376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7467600" cy="1143000"/>
          </a:xfrm>
        </p:spPr>
        <p:txBody>
          <a:bodyPr/>
          <a:lstStyle/>
          <a:p>
            <a:r>
              <a:rPr lang="en-US" dirty="0" smtClean="0"/>
              <a:t>Heart</a:t>
            </a:r>
            <a:endParaRPr lang="en-US" dirty="0"/>
          </a:p>
        </p:txBody>
      </p:sp>
      <p:pic>
        <p:nvPicPr>
          <p:cNvPr id="32770" name="Picture 2" descr="http://hsc.uwe.ac.uk/rcp/Images/pacemaker.gif"/>
          <p:cNvPicPr>
            <a:picLocks noChangeAspect="1" noChangeArrowheads="1"/>
          </p:cNvPicPr>
          <p:nvPr/>
        </p:nvPicPr>
        <p:blipFill>
          <a:blip r:embed="rId2" cstate="print"/>
          <a:srcRect/>
          <a:stretch>
            <a:fillRect/>
          </a:stretch>
        </p:blipFill>
        <p:spPr bwMode="auto">
          <a:xfrm>
            <a:off x="1752600" y="107751"/>
            <a:ext cx="6400800" cy="6650833"/>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7467600" cy="1143000"/>
          </a:xfrm>
        </p:spPr>
        <p:txBody>
          <a:bodyPr/>
          <a:lstStyle/>
          <a:p>
            <a:r>
              <a:rPr lang="en-US" dirty="0" smtClean="0"/>
              <a:t>Control of heart</a:t>
            </a:r>
            <a:endParaRPr lang="en-US" dirty="0"/>
          </a:p>
        </p:txBody>
      </p:sp>
      <p:sp>
        <p:nvSpPr>
          <p:cNvPr id="3" name="Content Placeholder 2"/>
          <p:cNvSpPr>
            <a:spLocks noGrp="1"/>
          </p:cNvSpPr>
          <p:nvPr>
            <p:ph sz="quarter" idx="1"/>
          </p:nvPr>
        </p:nvSpPr>
        <p:spPr>
          <a:xfrm>
            <a:off x="304800" y="1219200"/>
            <a:ext cx="5334000" cy="5254752"/>
          </a:xfrm>
        </p:spPr>
        <p:txBody>
          <a:bodyPr>
            <a:normAutofit/>
          </a:bodyPr>
          <a:lstStyle/>
          <a:p>
            <a:r>
              <a:rPr lang="en-US" dirty="0" smtClean="0"/>
              <a:t>Heartbeat initiated within heart (not due to nervous stimulation)</a:t>
            </a:r>
          </a:p>
          <a:p>
            <a:r>
              <a:rPr lang="en-US" dirty="0" smtClean="0"/>
              <a:t>1) SAN = </a:t>
            </a:r>
            <a:r>
              <a:rPr lang="en-US" dirty="0" err="1" smtClean="0"/>
              <a:t>sinoatrial</a:t>
            </a:r>
            <a:r>
              <a:rPr lang="en-US" dirty="0" smtClean="0"/>
              <a:t> node acts as the pacemaker and starts a wave if electrical stimulation</a:t>
            </a:r>
          </a:p>
          <a:p>
            <a:r>
              <a:rPr lang="en-US" dirty="0" smtClean="0"/>
              <a:t>2) the wave of travels over both atria and causes them to contract together</a:t>
            </a:r>
          </a:p>
          <a:p>
            <a:r>
              <a:rPr lang="en-US" dirty="0" smtClean="0"/>
              <a:t>3) a thin layer of connective tissue between the atria and ventricles prevents the wave from reaching the ventricles</a:t>
            </a:r>
          </a:p>
        </p:txBody>
      </p:sp>
      <p:pic>
        <p:nvPicPr>
          <p:cNvPr id="178178" name="Picture 2" descr="http://drugster.info/img/term/sa-node-13124_3.jpg"/>
          <p:cNvPicPr>
            <a:picLocks noChangeAspect="1" noChangeArrowheads="1"/>
          </p:cNvPicPr>
          <p:nvPr/>
        </p:nvPicPr>
        <p:blipFill>
          <a:blip r:embed="rId2" cstate="print"/>
          <a:srcRect/>
          <a:stretch>
            <a:fillRect/>
          </a:stretch>
        </p:blipFill>
        <p:spPr bwMode="auto">
          <a:xfrm>
            <a:off x="5472404" y="990600"/>
            <a:ext cx="3442996" cy="41148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81000"/>
            <a:ext cx="4267200" cy="6092952"/>
          </a:xfrm>
        </p:spPr>
        <p:txBody>
          <a:bodyPr/>
          <a:lstStyle/>
          <a:p>
            <a:r>
              <a:rPr lang="en-US" dirty="0" smtClean="0"/>
              <a:t>4) The wave reaches the AVN= </a:t>
            </a:r>
            <a:r>
              <a:rPr lang="en-US" dirty="0" err="1" smtClean="0"/>
              <a:t>atrio</a:t>
            </a:r>
            <a:r>
              <a:rPr lang="en-US" dirty="0" smtClean="0"/>
              <a:t>-ventricular node between the atria</a:t>
            </a:r>
          </a:p>
          <a:p>
            <a:r>
              <a:rPr lang="en-US" dirty="0" smtClean="0"/>
              <a:t>5) the wave is sent down the </a:t>
            </a:r>
            <a:r>
              <a:rPr lang="en-US" dirty="0" err="1" smtClean="0"/>
              <a:t>Budle</a:t>
            </a:r>
            <a:r>
              <a:rPr lang="en-US" dirty="0" smtClean="0"/>
              <a:t> of His to the apex of the heart</a:t>
            </a:r>
          </a:p>
          <a:p>
            <a:r>
              <a:rPr lang="en-US" dirty="0" smtClean="0"/>
              <a:t>6) the wave travels up the sides of the ventricles along the Purkinje </a:t>
            </a:r>
            <a:r>
              <a:rPr lang="en-US" dirty="0" err="1" smtClean="0"/>
              <a:t>fibres</a:t>
            </a:r>
            <a:endParaRPr lang="en-US" dirty="0" smtClean="0"/>
          </a:p>
          <a:p>
            <a:r>
              <a:rPr lang="en-US" dirty="0" smtClean="0"/>
              <a:t>7) The impulse causes the ventricles to contract from the apex upwards, after the atria have relaxed</a:t>
            </a:r>
          </a:p>
          <a:p>
            <a:pPr>
              <a:buNone/>
            </a:pPr>
            <a:endParaRPr lang="en-US" dirty="0"/>
          </a:p>
        </p:txBody>
      </p:sp>
      <p:pic>
        <p:nvPicPr>
          <p:cNvPr id="177154" name="Picture 2" descr="http://img.tfd.com/vet/thumbs/gr84.jpg"/>
          <p:cNvPicPr>
            <a:picLocks noChangeAspect="1" noChangeArrowheads="1"/>
          </p:cNvPicPr>
          <p:nvPr/>
        </p:nvPicPr>
        <p:blipFill>
          <a:blip r:embed="rId2" cstate="print"/>
          <a:srcRect/>
          <a:stretch>
            <a:fillRect/>
          </a:stretch>
        </p:blipFill>
        <p:spPr bwMode="auto">
          <a:xfrm>
            <a:off x="4729977" y="304800"/>
            <a:ext cx="4414023" cy="434340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7970" name="Rectangle 2"/>
          <p:cNvSpPr>
            <a:spLocks noGrp="1" noChangeArrowheads="1"/>
          </p:cNvSpPr>
          <p:nvPr>
            <p:ph type="title" idx="4294967295"/>
          </p:nvPr>
        </p:nvSpPr>
        <p:spPr/>
        <p:txBody>
          <a:bodyPr/>
          <a:lstStyle/>
          <a:p>
            <a:r>
              <a:rPr lang="en-GB"/>
              <a:t>Myogenic stimulation of the heart</a:t>
            </a:r>
          </a:p>
        </p:txBody>
      </p:sp>
      <p:pic>
        <p:nvPicPr>
          <p:cNvPr id="1107972" name="Picture 4"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07973" name="Picture 5" descr="notes_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pic>
        <p:nvPicPr>
          <p:cNvPr id="1107976" name="Picture 8" descr="forward_arrow_colour">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1107984" name="Group 16"/>
          <p:cNvGrpSpPr>
            <a:grpSpLocks/>
          </p:cNvGrpSpPr>
          <p:nvPr/>
        </p:nvGrpSpPr>
        <p:grpSpPr bwMode="auto">
          <a:xfrm>
            <a:off x="212725" y="800100"/>
            <a:ext cx="8699500" cy="5308600"/>
            <a:chOff x="134" y="504"/>
            <a:chExt cx="5480" cy="3344"/>
          </a:xfrm>
        </p:grpSpPr>
        <p:pic>
          <p:nvPicPr>
            <p:cNvPr id="1107982" name="S13_12_heart_animation_2.swf" descr="13_12_heart_animation_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23558"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6142243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498" name="Rectangle 2"/>
          <p:cNvSpPr>
            <a:spLocks noGrp="1" noChangeArrowheads="1"/>
          </p:cNvSpPr>
          <p:nvPr>
            <p:ph type="title" idx="4294967295"/>
          </p:nvPr>
        </p:nvSpPr>
        <p:spPr/>
        <p:txBody>
          <a:bodyPr/>
          <a:lstStyle/>
          <a:p>
            <a:r>
              <a:rPr lang="en-GB"/>
              <a:t>The cardiac cycle</a:t>
            </a:r>
          </a:p>
        </p:txBody>
      </p:sp>
      <p:pic>
        <p:nvPicPr>
          <p:cNvPr id="1130501" name="Picture 5"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30503" name="Picture 7"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1130510" name="Group 14"/>
          <p:cNvGrpSpPr>
            <a:grpSpLocks/>
          </p:cNvGrpSpPr>
          <p:nvPr/>
        </p:nvGrpSpPr>
        <p:grpSpPr bwMode="auto">
          <a:xfrm>
            <a:off x="212725" y="800100"/>
            <a:ext cx="8699500" cy="5308600"/>
            <a:chOff x="134" y="504"/>
            <a:chExt cx="5480" cy="3344"/>
          </a:xfrm>
        </p:grpSpPr>
        <p:pic>
          <p:nvPicPr>
            <p:cNvPr id="1130508" name="S13_1_s_standard_swap_cardiac_cy" descr="13_1_s_standard_swap_cardiac_cyc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25606"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197655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946" name="Rectangle 2"/>
          <p:cNvSpPr>
            <a:spLocks noGrp="1" noChangeArrowheads="1"/>
          </p:cNvSpPr>
          <p:nvPr>
            <p:ph type="title"/>
          </p:nvPr>
        </p:nvSpPr>
        <p:spPr/>
        <p:txBody>
          <a:bodyPr/>
          <a:lstStyle/>
          <a:p>
            <a:r>
              <a:rPr lang="en-GB" dirty="0" smtClean="0"/>
              <a:t>FYI: Pacemaker </a:t>
            </a:r>
            <a:r>
              <a:rPr lang="en-GB" dirty="0"/>
              <a:t>cells of the heart</a:t>
            </a:r>
          </a:p>
        </p:txBody>
      </p:sp>
      <p:sp>
        <p:nvSpPr>
          <p:cNvPr id="1106948" name="Text Box 4"/>
          <p:cNvSpPr txBox="1">
            <a:spLocks noChangeArrowheads="1"/>
          </p:cNvSpPr>
          <p:nvPr/>
        </p:nvSpPr>
        <p:spPr bwMode="auto">
          <a:xfrm>
            <a:off x="563563" y="784225"/>
            <a:ext cx="82200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The heart can beat without any input from the nervous system as longs as its cells stay alive. This is due to </a:t>
            </a:r>
            <a:r>
              <a:rPr lang="en-GB" sz="2400" b="1" smtClean="0">
                <a:solidFill>
                  <a:srgbClr val="10BC45"/>
                </a:solidFill>
              </a:rPr>
              <a:t>myogenic contraction</a:t>
            </a:r>
            <a:r>
              <a:rPr lang="en-GB" sz="2400" smtClean="0">
                <a:solidFill>
                  <a:srgbClr val="010066"/>
                </a:solidFill>
              </a:rPr>
              <a:t>.</a:t>
            </a:r>
          </a:p>
        </p:txBody>
      </p:sp>
      <p:sp>
        <p:nvSpPr>
          <p:cNvPr id="1106949" name="Text Box 5"/>
          <p:cNvSpPr txBox="1">
            <a:spLocks noChangeArrowheads="1"/>
          </p:cNvSpPr>
          <p:nvPr/>
        </p:nvSpPr>
        <p:spPr bwMode="auto">
          <a:xfrm>
            <a:off x="563563" y="4949825"/>
            <a:ext cx="858043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Depolarization is initiated in a region of the heart called the </a:t>
            </a:r>
            <a:r>
              <a:rPr lang="en-GB" sz="2400" b="1" smtClean="0">
                <a:solidFill>
                  <a:srgbClr val="10BC45"/>
                </a:solidFill>
              </a:rPr>
              <a:t>sinoatrial node</a:t>
            </a:r>
            <a:r>
              <a:rPr lang="en-GB" sz="2400" smtClean="0">
                <a:solidFill>
                  <a:srgbClr val="010066"/>
                </a:solidFill>
              </a:rPr>
              <a:t> (</a:t>
            </a:r>
            <a:r>
              <a:rPr lang="en-GB" sz="2400" b="1" smtClean="0">
                <a:solidFill>
                  <a:srgbClr val="10BC45"/>
                </a:solidFill>
              </a:rPr>
              <a:t>SAN</a:t>
            </a:r>
            <a:r>
              <a:rPr lang="en-GB" sz="2400" smtClean="0">
                <a:solidFill>
                  <a:srgbClr val="010066"/>
                </a:solidFill>
              </a:rPr>
              <a:t>) – also known as the </a:t>
            </a:r>
            <a:r>
              <a:rPr lang="en-GB" sz="2400" b="1" smtClean="0">
                <a:solidFill>
                  <a:srgbClr val="10BC45"/>
                </a:solidFill>
              </a:rPr>
              <a:t>pacemaker</a:t>
            </a:r>
            <a:r>
              <a:rPr lang="en-GB" sz="2400" smtClean="0">
                <a:solidFill>
                  <a:srgbClr val="010066"/>
                </a:solidFill>
              </a:rPr>
              <a:t> – which is in the wall of the right atrium.</a:t>
            </a:r>
          </a:p>
        </p:txBody>
      </p:sp>
      <p:sp>
        <p:nvSpPr>
          <p:cNvPr id="1106950" name="Text Box 6"/>
          <p:cNvSpPr txBox="1">
            <a:spLocks noChangeArrowheads="1"/>
          </p:cNvSpPr>
          <p:nvPr/>
        </p:nvSpPr>
        <p:spPr bwMode="auto">
          <a:xfrm>
            <a:off x="563563" y="2684463"/>
            <a:ext cx="82200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Muscle cells (</a:t>
            </a:r>
            <a:r>
              <a:rPr lang="en-GB" sz="2400" b="1" smtClean="0">
                <a:solidFill>
                  <a:srgbClr val="10BC45"/>
                </a:solidFill>
              </a:rPr>
              <a:t>myocytes</a:t>
            </a:r>
            <a:r>
              <a:rPr lang="en-GB" sz="2400" smtClean="0">
                <a:solidFill>
                  <a:srgbClr val="010066"/>
                </a:solidFill>
              </a:rPr>
              <a:t>) in the heart have a slight electrical charge across their membrane. They are </a:t>
            </a:r>
            <a:r>
              <a:rPr lang="en-GB" sz="2400" b="1" smtClean="0">
                <a:solidFill>
                  <a:srgbClr val="10BC45"/>
                </a:solidFill>
              </a:rPr>
              <a:t>polarized</a:t>
            </a:r>
            <a:r>
              <a:rPr lang="en-GB" sz="2400" smtClean="0">
                <a:solidFill>
                  <a:srgbClr val="010066"/>
                </a:solidFill>
              </a:rPr>
              <a:t>. When the charge is reversed, they are said to be </a:t>
            </a:r>
            <a:r>
              <a:rPr lang="en-GB" sz="2400" b="1" smtClean="0">
                <a:solidFill>
                  <a:srgbClr val="10BC45"/>
                </a:solidFill>
              </a:rPr>
              <a:t>depolarized</a:t>
            </a:r>
            <a:r>
              <a:rPr lang="en-GB" sz="2400" smtClean="0">
                <a:solidFill>
                  <a:srgbClr val="010066"/>
                </a:solidFill>
              </a:rPr>
              <a:t> and this causes them to contract.</a:t>
            </a:r>
          </a:p>
        </p:txBody>
      </p:sp>
      <p:pic>
        <p:nvPicPr>
          <p:cNvPr id="1106951" name="Picture 7" descr="notes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pic>
        <p:nvPicPr>
          <p:cNvPr id="1106952" name="Picture 8"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3949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06950"/>
                                        </p:tgtEl>
                                        <p:attrNameLst>
                                          <p:attrName>style.visibility</p:attrName>
                                        </p:attrNameLst>
                                      </p:cBhvr>
                                      <p:to>
                                        <p:strVal val="visible"/>
                                      </p:to>
                                    </p:set>
                                    <p:animEffect transition="in" filter="dissolve">
                                      <p:cBhvr>
                                        <p:cTn id="7" dur="500"/>
                                        <p:tgtEl>
                                          <p:spTgt spid="11069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06949"/>
                                        </p:tgtEl>
                                        <p:attrNameLst>
                                          <p:attrName>style.visibility</p:attrName>
                                        </p:attrNameLst>
                                      </p:cBhvr>
                                      <p:to>
                                        <p:strVal val="visible"/>
                                      </p:to>
                                    </p:set>
                                    <p:animEffect transition="in" filter="dissolve">
                                      <p:cBhvr>
                                        <p:cTn id="12" dur="500"/>
                                        <p:tgtEl>
                                          <p:spTgt spid="1106949"/>
                                        </p:tgtEl>
                                      </p:cBhvr>
                                    </p:animEffect>
                                  </p:childTnLst>
                                </p:cTn>
                              </p:par>
                              <p:par>
                                <p:cTn id="13" presetID="1" presetClass="entr" presetSubtype="0" fill="hold" nodeType="withEffect">
                                  <p:stCondLst>
                                    <p:cond delay="0"/>
                                  </p:stCondLst>
                                  <p:childTnLst>
                                    <p:set>
                                      <p:cBhvr>
                                        <p:cTn id="14" dur="1" fill="hold">
                                          <p:stCondLst>
                                            <p:cond delay="0"/>
                                          </p:stCondLst>
                                        </p:cTn>
                                        <p:tgtEl>
                                          <p:spTgt spid="11069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949" grpId="0"/>
      <p:bldP spid="1106950"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9170" name="Rectangle 2"/>
          <p:cNvSpPr>
            <a:spLocks noGrp="1" noChangeArrowheads="1"/>
          </p:cNvSpPr>
          <p:nvPr>
            <p:ph type="title" idx="4294967295"/>
          </p:nvPr>
        </p:nvSpPr>
        <p:spPr/>
        <p:txBody>
          <a:bodyPr/>
          <a:lstStyle/>
          <a:p>
            <a:r>
              <a:rPr lang="en-GB"/>
              <a:t>Interactive heart</a:t>
            </a:r>
          </a:p>
        </p:txBody>
      </p:sp>
      <p:pic>
        <p:nvPicPr>
          <p:cNvPr id="1159172" name="Picture 4"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59174" name="Picture 6"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1159184" name="Group 16"/>
          <p:cNvGrpSpPr>
            <a:grpSpLocks/>
          </p:cNvGrpSpPr>
          <p:nvPr/>
        </p:nvGrpSpPr>
        <p:grpSpPr bwMode="auto">
          <a:xfrm>
            <a:off x="212725" y="800100"/>
            <a:ext cx="8699500" cy="5308600"/>
            <a:chOff x="134" y="504"/>
            <a:chExt cx="5480" cy="3344"/>
          </a:xfrm>
        </p:grpSpPr>
        <p:pic>
          <p:nvPicPr>
            <p:cNvPr id="1159182" name="S13_9_interactive_heart2.swf" descr="13_9_interactive_heart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24582"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7000367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82732" name="Picture 12" descr="heart pacemak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0613" y="3084513"/>
            <a:ext cx="4067175" cy="2925762"/>
          </a:xfrm>
          <a:prstGeom prst="rect">
            <a:avLst/>
          </a:prstGeom>
          <a:noFill/>
          <a:extLst>
            <a:ext uri="{909E8E84-426E-40DD-AFC4-6F175D3DCCD1}">
              <a14:hiddenFill xmlns:a14="http://schemas.microsoft.com/office/drawing/2010/main">
                <a:solidFill>
                  <a:srgbClr val="FFFFFF"/>
                </a:solidFill>
              </a14:hiddenFill>
            </a:ext>
          </a:extLst>
        </p:spPr>
      </p:pic>
      <p:sp>
        <p:nvSpPr>
          <p:cNvPr id="1182722" name="Rectangle 2"/>
          <p:cNvSpPr>
            <a:spLocks noGrp="1" noChangeArrowheads="1"/>
          </p:cNvSpPr>
          <p:nvPr>
            <p:ph type="title"/>
          </p:nvPr>
        </p:nvSpPr>
        <p:spPr/>
        <p:txBody>
          <a:bodyPr/>
          <a:lstStyle/>
          <a:p>
            <a:r>
              <a:rPr lang="en-GB" dirty="0" smtClean="0"/>
              <a:t>FYI: Artificial </a:t>
            </a:r>
            <a:r>
              <a:rPr lang="en-GB" dirty="0"/>
              <a:t>pacemakers</a:t>
            </a:r>
          </a:p>
        </p:txBody>
      </p:sp>
      <p:sp>
        <p:nvSpPr>
          <p:cNvPr id="1182724" name="Text Box 4"/>
          <p:cNvSpPr txBox="1">
            <a:spLocks noChangeArrowheads="1"/>
          </p:cNvSpPr>
          <p:nvPr/>
        </p:nvSpPr>
        <p:spPr bwMode="auto">
          <a:xfrm>
            <a:off x="563563" y="784225"/>
            <a:ext cx="858043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b="1" smtClean="0">
                <a:solidFill>
                  <a:srgbClr val="10BC45"/>
                </a:solidFill>
              </a:rPr>
              <a:t>Artificial pacemakers</a:t>
            </a:r>
            <a:r>
              <a:rPr lang="en-GB" sz="2400" smtClean="0">
                <a:solidFill>
                  <a:srgbClr val="010066"/>
                </a:solidFill>
              </a:rPr>
              <a:t> are devices implanted in people whose heart’s electrical conduction system is not working properly.</a:t>
            </a:r>
          </a:p>
        </p:txBody>
      </p:sp>
      <p:sp>
        <p:nvSpPr>
          <p:cNvPr id="1182726" name="Text Box 6"/>
          <p:cNvSpPr txBox="1">
            <a:spLocks noChangeArrowheads="1"/>
          </p:cNvSpPr>
          <p:nvPr/>
        </p:nvSpPr>
        <p:spPr bwMode="auto">
          <a:xfrm>
            <a:off x="563563" y="2125663"/>
            <a:ext cx="82200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0"/>
              </a:spcBef>
              <a:defRPr>
                <a:solidFill>
                  <a:schemeClr val="tx1"/>
                </a:solidFill>
                <a:latin typeface="Arial" charset="0"/>
              </a:defRPr>
            </a:lvl1pPr>
            <a:lvl2pPr marL="542925">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Bef>
                <a:spcPct val="50000"/>
              </a:spcBef>
              <a:spcAft>
                <a:spcPct val="0"/>
              </a:spcAft>
              <a:buClr>
                <a:srgbClr val="10BC45"/>
              </a:buClr>
              <a:buSzPct val="80000"/>
              <a:buFont typeface="Wingdings" pitchFamily="2" charset="2"/>
              <a:buNone/>
            </a:pPr>
            <a:r>
              <a:rPr lang="en-GB" sz="2400" smtClean="0">
                <a:solidFill>
                  <a:srgbClr val="010066"/>
                </a:solidFill>
              </a:rPr>
              <a:t>Problems include the SAN not firing, and the blockage or disruption of impulses between the SAN and AVN, or in the bundle of His.</a:t>
            </a:r>
          </a:p>
        </p:txBody>
      </p:sp>
      <p:sp>
        <p:nvSpPr>
          <p:cNvPr id="1182729" name="Text Box 9"/>
          <p:cNvSpPr txBox="1">
            <a:spLocks noChangeArrowheads="1"/>
          </p:cNvSpPr>
          <p:nvPr/>
        </p:nvSpPr>
        <p:spPr bwMode="auto">
          <a:xfrm>
            <a:off x="563563" y="3467100"/>
            <a:ext cx="4329112"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Pacemakers monitor the heart’s electrical activity and stimulate the ventricles or atria to contract when necessary. Impulses are transmitted down electrodes implanted in the muscular walls.</a:t>
            </a:r>
          </a:p>
        </p:txBody>
      </p:sp>
      <p:pic>
        <p:nvPicPr>
          <p:cNvPr id="1182733" name="Picture 13"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82734" name="Picture 14" descr="notes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5383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82726"/>
                                        </p:tgtEl>
                                        <p:attrNameLst>
                                          <p:attrName>style.visibility</p:attrName>
                                        </p:attrNameLst>
                                      </p:cBhvr>
                                      <p:to>
                                        <p:strVal val="visible"/>
                                      </p:to>
                                    </p:set>
                                    <p:animEffect transition="in" filter="dissolve">
                                      <p:cBhvr>
                                        <p:cTn id="7" dur="500"/>
                                        <p:tgtEl>
                                          <p:spTgt spid="11827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82729"/>
                                        </p:tgtEl>
                                        <p:attrNameLst>
                                          <p:attrName>style.visibility</p:attrName>
                                        </p:attrNameLst>
                                      </p:cBhvr>
                                      <p:to>
                                        <p:strVal val="visible"/>
                                      </p:to>
                                    </p:set>
                                    <p:animEffect transition="in" filter="dissolve">
                                      <p:cBhvr>
                                        <p:cTn id="12" dur="500"/>
                                        <p:tgtEl>
                                          <p:spTgt spid="1182729"/>
                                        </p:tgtEl>
                                      </p:cBhvr>
                                    </p:animEffect>
                                  </p:childTnLst>
                                </p:cTn>
                              </p:par>
                            </p:childTnLst>
                          </p:cTn>
                        </p:par>
                        <p:par>
                          <p:cTn id="13" fill="hold" nodeType="afterGroup">
                            <p:stCondLst>
                              <p:cond delay="500"/>
                            </p:stCondLst>
                            <p:childTnLst>
                              <p:par>
                                <p:cTn id="14" presetID="22" presetClass="entr" presetSubtype="1" fill="hold" nodeType="afterEffect">
                                  <p:stCondLst>
                                    <p:cond delay="0"/>
                                  </p:stCondLst>
                                  <p:childTnLst>
                                    <p:set>
                                      <p:cBhvr>
                                        <p:cTn id="15" dur="1" fill="hold">
                                          <p:stCondLst>
                                            <p:cond delay="0"/>
                                          </p:stCondLst>
                                        </p:cTn>
                                        <p:tgtEl>
                                          <p:spTgt spid="1182732"/>
                                        </p:tgtEl>
                                        <p:attrNameLst>
                                          <p:attrName>style.visibility</p:attrName>
                                        </p:attrNameLst>
                                      </p:cBhvr>
                                      <p:to>
                                        <p:strVal val="visible"/>
                                      </p:to>
                                    </p:set>
                                    <p:animEffect transition="in" filter="wipe(up)">
                                      <p:cBhvr>
                                        <p:cTn id="16" dur="500"/>
                                        <p:tgtEl>
                                          <p:spTgt spid="1182732"/>
                                        </p:tgtEl>
                                      </p:cBhvr>
                                    </p:animEffect>
                                  </p:childTnLst>
                                </p:cTn>
                              </p:par>
                              <p:par>
                                <p:cTn id="17" presetID="1" presetClass="entr" presetSubtype="0" fill="hold" nodeType="withEffect">
                                  <p:stCondLst>
                                    <p:cond delay="0"/>
                                  </p:stCondLst>
                                  <p:childTnLst>
                                    <p:set>
                                      <p:cBhvr>
                                        <p:cTn id="18" dur="1" fill="hold">
                                          <p:stCondLst>
                                            <p:cond delay="0"/>
                                          </p:stCondLst>
                                        </p:cTn>
                                        <p:tgtEl>
                                          <p:spTgt spid="11827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2726" grpId="0"/>
      <p:bldP spid="118272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9954" name="Rectangle 2"/>
          <p:cNvSpPr>
            <a:spLocks noGrp="1" noChangeArrowheads="1"/>
          </p:cNvSpPr>
          <p:nvPr>
            <p:ph type="title"/>
          </p:nvPr>
        </p:nvSpPr>
        <p:spPr/>
        <p:txBody>
          <a:bodyPr/>
          <a:lstStyle/>
          <a:p>
            <a:r>
              <a:rPr lang="en-GB"/>
              <a:t>Cardiac output</a:t>
            </a:r>
          </a:p>
        </p:txBody>
      </p:sp>
      <p:sp>
        <p:nvSpPr>
          <p:cNvPr id="1149955" name="Text Box 3"/>
          <p:cNvSpPr txBox="1">
            <a:spLocks noChangeArrowheads="1"/>
          </p:cNvSpPr>
          <p:nvPr/>
        </p:nvSpPr>
        <p:spPr bwMode="auto">
          <a:xfrm>
            <a:off x="563563" y="784225"/>
            <a:ext cx="822007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b="1" dirty="0" smtClean="0">
                <a:solidFill>
                  <a:srgbClr val="10BC45"/>
                </a:solidFill>
              </a:rPr>
              <a:t>cardiac output </a:t>
            </a:r>
            <a:r>
              <a:rPr lang="en-GB" sz="2400" dirty="0" smtClean="0">
                <a:solidFill>
                  <a:srgbClr val="010066"/>
                </a:solidFill>
              </a:rPr>
              <a:t>is the </a:t>
            </a:r>
            <a:r>
              <a:rPr lang="en-GB" sz="2400" dirty="0">
                <a:solidFill>
                  <a:srgbClr val="010066"/>
                </a:solidFill>
              </a:rPr>
              <a:t>amount of blood pumped around the body </a:t>
            </a:r>
            <a:endParaRPr lang="en-GB" sz="2400" dirty="0" smtClean="0">
              <a:solidFill>
                <a:srgbClr val="010066"/>
              </a:solidFill>
            </a:endParaRPr>
          </a:p>
          <a:p>
            <a:pPr fontAlgn="base">
              <a:spcBef>
                <a:spcPct val="50000"/>
              </a:spcBef>
              <a:spcAft>
                <a:spcPct val="0"/>
              </a:spcAft>
            </a:pPr>
            <a:r>
              <a:rPr lang="en-GB" sz="2400" dirty="0" smtClean="0">
                <a:solidFill>
                  <a:srgbClr val="010066"/>
                </a:solidFill>
              </a:rPr>
              <a:t>It depends on two factors:</a:t>
            </a:r>
          </a:p>
        </p:txBody>
      </p:sp>
      <p:sp>
        <p:nvSpPr>
          <p:cNvPr id="1149957" name="Text Box 5"/>
          <p:cNvSpPr txBox="1">
            <a:spLocks noChangeArrowheads="1"/>
          </p:cNvSpPr>
          <p:nvPr/>
        </p:nvSpPr>
        <p:spPr bwMode="auto">
          <a:xfrm>
            <a:off x="563563" y="3352800"/>
            <a:ext cx="82200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3538" indent="-363538">
              <a:spcBef>
                <a:spcPct val="0"/>
              </a:spcBef>
              <a:defRPr>
                <a:solidFill>
                  <a:schemeClr val="tx1"/>
                </a:solidFill>
                <a:latin typeface="Arial" charset="0"/>
              </a:defRPr>
            </a:lvl1pPr>
            <a:lvl2pPr marL="542925">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Bef>
                <a:spcPct val="50000"/>
              </a:spcBef>
              <a:spcAft>
                <a:spcPct val="0"/>
              </a:spcAft>
              <a:buClr>
                <a:srgbClr val="10BC45"/>
              </a:buClr>
              <a:buSzPct val="80000"/>
              <a:buFont typeface="Wingdings" pitchFamily="2" charset="2"/>
              <a:buChar char="l"/>
            </a:pPr>
            <a:r>
              <a:rPr lang="en-GB" sz="2400" dirty="0" smtClean="0">
                <a:solidFill>
                  <a:srgbClr val="010066"/>
                </a:solidFill>
              </a:rPr>
              <a:t>the </a:t>
            </a:r>
            <a:r>
              <a:rPr lang="en-GB" sz="2400" b="1" dirty="0" smtClean="0">
                <a:solidFill>
                  <a:srgbClr val="10BC45"/>
                </a:solidFill>
              </a:rPr>
              <a:t>heart rate</a:t>
            </a:r>
            <a:r>
              <a:rPr lang="en-GB" sz="2400" dirty="0" smtClean="0">
                <a:solidFill>
                  <a:srgbClr val="010066"/>
                </a:solidFill>
              </a:rPr>
              <a:t> – the number of times the heart beats per minute. A typical value for an adult at rest is 70</a:t>
            </a:r>
            <a:r>
              <a:rPr lang="en-GB" sz="1000" dirty="0" smtClean="0">
                <a:solidFill>
                  <a:srgbClr val="010066"/>
                </a:solidFill>
              </a:rPr>
              <a:t> </a:t>
            </a:r>
            <a:r>
              <a:rPr lang="en-GB" sz="2400" dirty="0" err="1" smtClean="0">
                <a:solidFill>
                  <a:srgbClr val="010066"/>
                </a:solidFill>
              </a:rPr>
              <a:t>bpm</a:t>
            </a:r>
            <a:r>
              <a:rPr lang="en-GB" sz="2400" dirty="0" smtClean="0">
                <a:solidFill>
                  <a:srgbClr val="010066"/>
                </a:solidFill>
              </a:rPr>
              <a:t>.</a:t>
            </a:r>
          </a:p>
        </p:txBody>
      </p:sp>
      <p:sp>
        <p:nvSpPr>
          <p:cNvPr id="1149958" name="Text Box 6"/>
          <p:cNvSpPr txBox="1">
            <a:spLocks noChangeArrowheads="1"/>
          </p:cNvSpPr>
          <p:nvPr/>
        </p:nvSpPr>
        <p:spPr bwMode="auto">
          <a:xfrm>
            <a:off x="563563" y="2165350"/>
            <a:ext cx="82200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3538" indent="-363538">
              <a:spcBef>
                <a:spcPct val="0"/>
              </a:spcBef>
              <a:defRPr>
                <a:solidFill>
                  <a:schemeClr val="tx1"/>
                </a:solidFill>
                <a:latin typeface="Arial" charset="0"/>
              </a:defRPr>
            </a:lvl1pPr>
            <a:lvl2pPr marL="542925">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Bef>
                <a:spcPct val="50000"/>
              </a:spcBef>
              <a:spcAft>
                <a:spcPct val="0"/>
              </a:spcAft>
              <a:buClr>
                <a:srgbClr val="10BC45"/>
              </a:buClr>
              <a:buSzPct val="80000"/>
              <a:buFont typeface="Wingdings" pitchFamily="2" charset="2"/>
              <a:buChar char="l"/>
            </a:pPr>
            <a:r>
              <a:rPr lang="en-GB" sz="2400" dirty="0" smtClean="0">
                <a:solidFill>
                  <a:srgbClr val="010066"/>
                </a:solidFill>
              </a:rPr>
              <a:t>the </a:t>
            </a:r>
            <a:r>
              <a:rPr lang="en-GB" sz="2400" b="1" dirty="0" smtClean="0">
                <a:solidFill>
                  <a:srgbClr val="10BC45"/>
                </a:solidFill>
              </a:rPr>
              <a:t>stroke volume</a:t>
            </a:r>
            <a:r>
              <a:rPr lang="en-GB" sz="2400" dirty="0" smtClean="0">
                <a:solidFill>
                  <a:srgbClr val="010066"/>
                </a:solidFill>
              </a:rPr>
              <a:t> – the volume of blood pumped by the left ventricle in each heart beat. A typical value for an adult at rest is 75</a:t>
            </a:r>
            <a:r>
              <a:rPr lang="en-GB" sz="1000" dirty="0" smtClean="0">
                <a:solidFill>
                  <a:srgbClr val="010066"/>
                </a:solidFill>
              </a:rPr>
              <a:t> </a:t>
            </a:r>
            <a:r>
              <a:rPr lang="en-GB" sz="2400" dirty="0" smtClean="0">
                <a:solidFill>
                  <a:srgbClr val="010066"/>
                </a:solidFill>
              </a:rPr>
              <a:t>ml.</a:t>
            </a:r>
          </a:p>
        </p:txBody>
      </p:sp>
      <p:sp>
        <p:nvSpPr>
          <p:cNvPr id="1149960" name="AutoShape 8"/>
          <p:cNvSpPr>
            <a:spLocks noChangeArrowheads="1"/>
          </p:cNvSpPr>
          <p:nvPr/>
        </p:nvSpPr>
        <p:spPr bwMode="auto">
          <a:xfrm>
            <a:off x="940815" y="4419262"/>
            <a:ext cx="7256462" cy="898525"/>
          </a:xfrm>
          <a:prstGeom prst="roundRect">
            <a:avLst>
              <a:gd name="adj" fmla="val 16667"/>
            </a:avLst>
          </a:prstGeom>
          <a:solidFill>
            <a:srgbClr val="FFFFCC"/>
          </a:solidFill>
          <a:ln w="38100" algn="ctr">
            <a:solidFill>
              <a:srgbClr val="10BC45"/>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smtClean="0">
              <a:solidFill>
                <a:srgbClr val="010066"/>
              </a:solidFill>
            </a:endParaRPr>
          </a:p>
        </p:txBody>
      </p:sp>
      <p:sp>
        <p:nvSpPr>
          <p:cNvPr id="1149959" name="Text Box 7"/>
          <p:cNvSpPr txBox="1">
            <a:spLocks noChangeArrowheads="1"/>
          </p:cNvSpPr>
          <p:nvPr/>
        </p:nvSpPr>
        <p:spPr bwMode="auto">
          <a:xfrm>
            <a:off x="1121243" y="4639924"/>
            <a:ext cx="6923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GB" sz="2400" b="1" dirty="0" smtClean="0">
                <a:solidFill>
                  <a:srgbClr val="010066"/>
                </a:solidFill>
              </a:rPr>
              <a:t>cardiac output  =  stroke volume  ×  heart rate</a:t>
            </a:r>
          </a:p>
        </p:txBody>
      </p:sp>
      <p:sp>
        <p:nvSpPr>
          <p:cNvPr id="1149963" name="Text Box 11"/>
          <p:cNvSpPr txBox="1">
            <a:spLocks noChangeArrowheads="1"/>
          </p:cNvSpPr>
          <p:nvPr/>
        </p:nvSpPr>
        <p:spPr bwMode="auto">
          <a:xfrm>
            <a:off x="777081" y="5410200"/>
            <a:ext cx="79851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A typical resting cardiac output is 4–6 litres per minute. This can rise to as much as 40 litres per minute in highly trained endurance athletes.</a:t>
            </a:r>
          </a:p>
        </p:txBody>
      </p:sp>
      <p:pic>
        <p:nvPicPr>
          <p:cNvPr id="1149965" name="Picture 13" descr="forward_arrow_colour">
            <a:hlinkClick r:id="" action="ppaction://hlinkshowjump?jump=next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87502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49958"/>
                                        </p:tgtEl>
                                        <p:attrNameLst>
                                          <p:attrName>style.visibility</p:attrName>
                                        </p:attrNameLst>
                                      </p:cBhvr>
                                      <p:to>
                                        <p:strVal val="visible"/>
                                      </p:to>
                                    </p:set>
                                    <p:animEffect transition="in" filter="dissolve">
                                      <p:cBhvr>
                                        <p:cTn id="7" dur="500"/>
                                        <p:tgtEl>
                                          <p:spTgt spid="11499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49957"/>
                                        </p:tgtEl>
                                        <p:attrNameLst>
                                          <p:attrName>style.visibility</p:attrName>
                                        </p:attrNameLst>
                                      </p:cBhvr>
                                      <p:to>
                                        <p:strVal val="visible"/>
                                      </p:to>
                                    </p:set>
                                    <p:animEffect transition="in" filter="dissolve">
                                      <p:cBhvr>
                                        <p:cTn id="12" dur="500"/>
                                        <p:tgtEl>
                                          <p:spTgt spid="11499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49960"/>
                                        </p:tgtEl>
                                        <p:attrNameLst>
                                          <p:attrName>style.visibility</p:attrName>
                                        </p:attrNameLst>
                                      </p:cBhvr>
                                      <p:to>
                                        <p:strVal val="visible"/>
                                      </p:to>
                                    </p:set>
                                  </p:childTnLst>
                                </p:cTn>
                              </p:par>
                            </p:childTnLst>
                          </p:cTn>
                        </p:par>
                        <p:par>
                          <p:cTn id="17" fill="hold" nodeType="afterGroup">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149959"/>
                                        </p:tgtEl>
                                        <p:attrNameLst>
                                          <p:attrName>style.visibility</p:attrName>
                                        </p:attrNameLst>
                                      </p:cBhvr>
                                      <p:to>
                                        <p:strVal val="visible"/>
                                      </p:to>
                                    </p:set>
                                    <p:animEffect transition="in" filter="wipe(left)">
                                      <p:cBhvr>
                                        <p:cTn id="20" dur="500"/>
                                        <p:tgtEl>
                                          <p:spTgt spid="114995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149963"/>
                                        </p:tgtEl>
                                        <p:attrNameLst>
                                          <p:attrName>style.visibility</p:attrName>
                                        </p:attrNameLst>
                                      </p:cBhvr>
                                      <p:to>
                                        <p:strVal val="visible"/>
                                      </p:to>
                                    </p:set>
                                    <p:animEffect transition="in" filter="dissolve">
                                      <p:cBhvr>
                                        <p:cTn id="25" dur="500"/>
                                        <p:tgtEl>
                                          <p:spTgt spid="1149963"/>
                                        </p:tgtEl>
                                      </p:cBhvr>
                                    </p:animEffect>
                                  </p:childTnLst>
                                </p:cTn>
                              </p:par>
                              <p:par>
                                <p:cTn id="26" presetID="1" presetClass="entr" presetSubtype="0" fill="hold" nodeType="withEffect">
                                  <p:stCondLst>
                                    <p:cond delay="0"/>
                                  </p:stCondLst>
                                  <p:childTnLst>
                                    <p:set>
                                      <p:cBhvr>
                                        <p:cTn id="27" dur="1" fill="hold">
                                          <p:stCondLst>
                                            <p:cond delay="0"/>
                                          </p:stCondLst>
                                        </p:cTn>
                                        <p:tgtEl>
                                          <p:spTgt spid="11499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9957" grpId="0"/>
      <p:bldP spid="1149958" grpId="0"/>
      <p:bldP spid="1149960" grpId="0" animBg="1"/>
      <p:bldP spid="1149959" grpId="0"/>
      <p:bldP spid="114996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Blood Pressure</a:t>
            </a:r>
            <a:endParaRPr lang="en-US" dirty="0"/>
          </a:p>
        </p:txBody>
      </p:sp>
    </p:spTree>
    <p:extLst>
      <p:ext uri="{BB962C8B-B14F-4D97-AF65-F5344CB8AC3E}">
        <p14:creationId xmlns:p14="http://schemas.microsoft.com/office/powerpoint/2010/main" val="2306029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22250" y="53975"/>
            <a:ext cx="7240588" cy="549275"/>
          </a:xfrm>
        </p:spPr>
        <p:txBody>
          <a:bodyPr/>
          <a:lstStyle/>
          <a:p>
            <a:r>
              <a:rPr lang="en-GB" dirty="0"/>
              <a:t>Components of circulatory systems</a:t>
            </a:r>
          </a:p>
        </p:txBody>
      </p:sp>
      <p:sp>
        <p:nvSpPr>
          <p:cNvPr id="5" name="Text Box 4"/>
          <p:cNvSpPr txBox="1">
            <a:spLocks noChangeArrowheads="1"/>
          </p:cNvSpPr>
          <p:nvPr/>
        </p:nvSpPr>
        <p:spPr bwMode="auto">
          <a:xfrm>
            <a:off x="228600" y="609600"/>
            <a:ext cx="85804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Multi-cellular animals overcome the limitations of diffusion by having a specialized </a:t>
            </a:r>
            <a:r>
              <a:rPr lang="en-GB" sz="2400" b="1" dirty="0" smtClean="0">
                <a:solidFill>
                  <a:srgbClr val="10BC45"/>
                </a:solidFill>
              </a:rPr>
              <a:t>circulatory</a:t>
            </a:r>
            <a:r>
              <a:rPr lang="en-GB" sz="2400" dirty="0" smtClean="0">
                <a:solidFill>
                  <a:srgbClr val="010066"/>
                </a:solidFill>
              </a:rPr>
              <a:t> </a:t>
            </a:r>
            <a:r>
              <a:rPr lang="en-GB" sz="2400" b="1" dirty="0" smtClean="0">
                <a:solidFill>
                  <a:srgbClr val="10BC45"/>
                </a:solidFill>
              </a:rPr>
              <a:t>system</a:t>
            </a:r>
            <a:r>
              <a:rPr lang="en-GB" sz="2400" dirty="0" smtClean="0">
                <a:solidFill>
                  <a:srgbClr val="010066"/>
                </a:solidFill>
              </a:rPr>
              <a:t>. This comprises:</a:t>
            </a:r>
          </a:p>
        </p:txBody>
      </p:sp>
      <p:sp>
        <p:nvSpPr>
          <p:cNvPr id="6" name="Text Box 8"/>
          <p:cNvSpPr txBox="1">
            <a:spLocks noChangeArrowheads="1"/>
          </p:cNvSpPr>
          <p:nvPr/>
        </p:nvSpPr>
        <p:spPr bwMode="auto">
          <a:xfrm>
            <a:off x="563563" y="1800225"/>
            <a:ext cx="7818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55600" indent="-355600">
              <a:spcBef>
                <a:spcPct val="0"/>
              </a:spcBef>
              <a:defRPr>
                <a:solidFill>
                  <a:schemeClr val="tx1"/>
                </a:solidFill>
                <a:latin typeface="Arial" charset="0"/>
              </a:defRPr>
            </a:lvl1pPr>
            <a:lvl2pPr marL="534988">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Bef>
                <a:spcPct val="50000"/>
              </a:spcBef>
              <a:spcAft>
                <a:spcPct val="0"/>
              </a:spcAft>
              <a:buClr>
                <a:srgbClr val="10BC45"/>
              </a:buClr>
              <a:buSzPct val="80000"/>
              <a:buFont typeface="Wingdings" pitchFamily="2" charset="2"/>
              <a:buChar char="l"/>
            </a:pPr>
            <a:r>
              <a:rPr lang="en-GB" sz="2400" dirty="0" smtClean="0">
                <a:solidFill>
                  <a:srgbClr val="010066"/>
                </a:solidFill>
              </a:rPr>
              <a:t>a heart</a:t>
            </a:r>
          </a:p>
        </p:txBody>
      </p:sp>
      <p:sp>
        <p:nvSpPr>
          <p:cNvPr id="7" name="Text Box 13"/>
          <p:cNvSpPr txBox="1">
            <a:spLocks noChangeArrowheads="1"/>
          </p:cNvSpPr>
          <p:nvPr/>
        </p:nvSpPr>
        <p:spPr bwMode="auto">
          <a:xfrm>
            <a:off x="563563" y="2289175"/>
            <a:ext cx="8351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55600" indent="-355600">
              <a:spcBef>
                <a:spcPct val="0"/>
              </a:spcBef>
              <a:defRPr>
                <a:solidFill>
                  <a:schemeClr val="tx1"/>
                </a:solidFill>
                <a:latin typeface="Arial" charset="0"/>
              </a:defRPr>
            </a:lvl1pPr>
            <a:lvl2pPr marL="534988">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Bef>
                <a:spcPct val="50000"/>
              </a:spcBef>
              <a:spcAft>
                <a:spcPct val="0"/>
              </a:spcAft>
              <a:buClr>
                <a:srgbClr val="10BC45"/>
              </a:buClr>
              <a:buSzPct val="80000"/>
              <a:buFont typeface="Wingdings" pitchFamily="2" charset="2"/>
              <a:buChar char="l"/>
            </a:pPr>
            <a:r>
              <a:rPr lang="en-GB" sz="2400" dirty="0" smtClean="0">
                <a:solidFill>
                  <a:srgbClr val="010066"/>
                </a:solidFill>
              </a:rPr>
              <a:t>a medium (blood) in which substances are transported</a:t>
            </a:r>
          </a:p>
        </p:txBody>
      </p:sp>
      <p:sp>
        <p:nvSpPr>
          <p:cNvPr id="8" name="Text Box 9"/>
          <p:cNvSpPr txBox="1">
            <a:spLocks noChangeArrowheads="1"/>
          </p:cNvSpPr>
          <p:nvPr/>
        </p:nvSpPr>
        <p:spPr bwMode="auto">
          <a:xfrm>
            <a:off x="563563" y="2778125"/>
            <a:ext cx="8351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55600" indent="-355600">
              <a:spcBef>
                <a:spcPct val="0"/>
              </a:spcBef>
              <a:defRPr>
                <a:solidFill>
                  <a:schemeClr val="tx1"/>
                </a:solidFill>
                <a:latin typeface="Arial" charset="0"/>
              </a:defRPr>
            </a:lvl1pPr>
            <a:lvl2pPr marL="534988">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Bef>
                <a:spcPct val="50000"/>
              </a:spcBef>
              <a:spcAft>
                <a:spcPct val="0"/>
              </a:spcAft>
              <a:buClr>
                <a:srgbClr val="10BC45"/>
              </a:buClr>
              <a:buSzPct val="80000"/>
              <a:buFont typeface="Wingdings" pitchFamily="2" charset="2"/>
              <a:buChar char="l"/>
            </a:pPr>
            <a:r>
              <a:rPr lang="en-GB" sz="2400" dirty="0" smtClean="0">
                <a:solidFill>
                  <a:srgbClr val="010066"/>
                </a:solidFill>
              </a:rPr>
              <a:t>vessels through which the fluid can flow.</a:t>
            </a:r>
          </a:p>
        </p:txBody>
      </p:sp>
      <p:sp>
        <p:nvSpPr>
          <p:cNvPr id="9" name="Text Box 14"/>
          <p:cNvSpPr txBox="1">
            <a:spLocks noChangeArrowheads="1"/>
          </p:cNvSpPr>
          <p:nvPr/>
        </p:nvSpPr>
        <p:spPr bwMode="auto">
          <a:xfrm>
            <a:off x="563563" y="3502025"/>
            <a:ext cx="3246437"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The two types of circulatory system are </a:t>
            </a:r>
            <a:r>
              <a:rPr lang="en-GB" sz="2400" b="1" dirty="0" smtClean="0">
                <a:solidFill>
                  <a:srgbClr val="10BC45"/>
                </a:solidFill>
              </a:rPr>
              <a:t>open</a:t>
            </a:r>
            <a:r>
              <a:rPr lang="en-GB" sz="2400" dirty="0" smtClean="0">
                <a:solidFill>
                  <a:srgbClr val="010066"/>
                </a:solidFill>
              </a:rPr>
              <a:t> (e.g. molluscs, arthropods) and </a:t>
            </a:r>
            <a:r>
              <a:rPr lang="en-GB" sz="2400" b="1" dirty="0" smtClean="0">
                <a:solidFill>
                  <a:srgbClr val="10BC45"/>
                </a:solidFill>
              </a:rPr>
              <a:t>closed</a:t>
            </a:r>
            <a:r>
              <a:rPr lang="en-GB" sz="2400" dirty="0" smtClean="0">
                <a:solidFill>
                  <a:srgbClr val="010066"/>
                </a:solidFill>
              </a:rPr>
              <a:t> (e.g. vertebrates, a few invertebrates).</a:t>
            </a:r>
          </a:p>
        </p:txBody>
      </p:sp>
      <p:pic>
        <p:nvPicPr>
          <p:cNvPr id="10" name="Picture 19" descr="grasshopp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175" y="3267075"/>
            <a:ext cx="4286250" cy="3219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422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par>
                          <p:cTn id="23" fill="hold">
                            <p:stCondLst>
                              <p:cond delay="500"/>
                            </p:stCondLst>
                            <p:childTnLst>
                              <p:par>
                                <p:cTn id="24" presetID="22" presetClass="entr" presetSubtype="2"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righ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5858" name="Rectangle 2"/>
          <p:cNvSpPr>
            <a:spLocks noGrp="1" noChangeArrowheads="1"/>
          </p:cNvSpPr>
          <p:nvPr>
            <p:ph type="title"/>
          </p:nvPr>
        </p:nvSpPr>
        <p:spPr>
          <a:noFill/>
          <a:ln/>
        </p:spPr>
        <p:txBody>
          <a:bodyPr/>
          <a:lstStyle/>
          <a:p>
            <a:r>
              <a:rPr lang="en-GB"/>
              <a:t>Maintaining high blood pressure</a:t>
            </a:r>
          </a:p>
        </p:txBody>
      </p:sp>
      <p:sp>
        <p:nvSpPr>
          <p:cNvPr id="1145859" name="Text Box 3"/>
          <p:cNvSpPr txBox="1">
            <a:spLocks noChangeArrowheads="1"/>
          </p:cNvSpPr>
          <p:nvPr/>
        </p:nvSpPr>
        <p:spPr bwMode="auto">
          <a:xfrm>
            <a:off x="563563" y="784225"/>
            <a:ext cx="83518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Blood pressure is the main force that drives blood from the heart around the body.</a:t>
            </a:r>
          </a:p>
        </p:txBody>
      </p:sp>
      <p:sp>
        <p:nvSpPr>
          <p:cNvPr id="1145860" name="Text Box 4"/>
          <p:cNvSpPr txBox="1">
            <a:spLocks noChangeArrowheads="1"/>
          </p:cNvSpPr>
          <p:nvPr/>
        </p:nvSpPr>
        <p:spPr bwMode="auto">
          <a:xfrm>
            <a:off x="563563" y="1825625"/>
            <a:ext cx="8351837"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55600" indent="-355600">
              <a:spcBef>
                <a:spcPct val="0"/>
              </a:spcBef>
              <a:defRPr>
                <a:solidFill>
                  <a:schemeClr val="tx1"/>
                </a:solidFill>
                <a:latin typeface="Arial" charset="0"/>
              </a:defRPr>
            </a:lvl1pPr>
            <a:lvl2pPr marL="534988">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Bef>
                <a:spcPct val="50000"/>
              </a:spcBef>
              <a:spcAft>
                <a:spcPct val="0"/>
              </a:spcAft>
              <a:buClr>
                <a:srgbClr val="10BC45"/>
              </a:buClr>
              <a:buSzPct val="80000"/>
              <a:buFont typeface="Wingdings" pitchFamily="2" charset="2"/>
              <a:buChar char="l"/>
            </a:pPr>
            <a:r>
              <a:rPr lang="en-GB" sz="2400" dirty="0" smtClean="0">
                <a:solidFill>
                  <a:srgbClr val="010066"/>
                </a:solidFill>
              </a:rPr>
              <a:t>During </a:t>
            </a:r>
            <a:r>
              <a:rPr lang="en-GB" sz="2400" b="1" dirty="0" smtClean="0">
                <a:solidFill>
                  <a:srgbClr val="10BC45"/>
                </a:solidFill>
              </a:rPr>
              <a:t>systole</a:t>
            </a:r>
            <a:r>
              <a:rPr lang="en-GB" sz="2400" dirty="0" smtClean="0">
                <a:solidFill>
                  <a:srgbClr val="010066"/>
                </a:solidFill>
              </a:rPr>
              <a:t> (heart contraction), blood is pumped through the aorta and other arteries at high pressure. The elastic fibres of arteries enable them to expand and allow blood through.</a:t>
            </a:r>
          </a:p>
        </p:txBody>
      </p:sp>
      <p:sp>
        <p:nvSpPr>
          <p:cNvPr id="1145861" name="Text Box 5"/>
          <p:cNvSpPr txBox="1">
            <a:spLocks noChangeArrowheads="1"/>
          </p:cNvSpPr>
          <p:nvPr/>
        </p:nvSpPr>
        <p:spPr bwMode="auto">
          <a:xfrm>
            <a:off x="563563" y="3565525"/>
            <a:ext cx="835183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55600" indent="-355600">
              <a:spcBef>
                <a:spcPct val="0"/>
              </a:spcBef>
              <a:defRPr>
                <a:solidFill>
                  <a:schemeClr val="tx1"/>
                </a:solidFill>
                <a:latin typeface="Arial" charset="0"/>
              </a:defRPr>
            </a:lvl1pPr>
            <a:lvl2pPr marL="534988">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Bef>
                <a:spcPct val="50000"/>
              </a:spcBef>
              <a:spcAft>
                <a:spcPct val="0"/>
              </a:spcAft>
              <a:buClr>
                <a:srgbClr val="10BC45"/>
              </a:buClr>
              <a:buSzPct val="80000"/>
              <a:buFont typeface="Wingdings" pitchFamily="2" charset="2"/>
              <a:buChar char="l"/>
            </a:pPr>
            <a:r>
              <a:rPr lang="en-GB" sz="2400" smtClean="0">
                <a:solidFill>
                  <a:srgbClr val="010066"/>
                </a:solidFill>
              </a:rPr>
              <a:t>During </a:t>
            </a:r>
            <a:r>
              <a:rPr lang="en-GB" sz="2400" b="1" smtClean="0">
                <a:solidFill>
                  <a:srgbClr val="10BC45"/>
                </a:solidFill>
              </a:rPr>
              <a:t>diastole</a:t>
            </a:r>
            <a:r>
              <a:rPr lang="en-GB" sz="2400" smtClean="0">
                <a:solidFill>
                  <a:srgbClr val="010066"/>
                </a:solidFill>
              </a:rPr>
              <a:t> (heart relaxation), the blood pressure in the arteries drops. The elastic recoil of the artery walls help force the blood on.</a:t>
            </a:r>
          </a:p>
        </p:txBody>
      </p:sp>
      <p:sp>
        <p:nvSpPr>
          <p:cNvPr id="1145863" name="Text Box 7"/>
          <p:cNvSpPr txBox="1">
            <a:spLocks noChangeArrowheads="1"/>
          </p:cNvSpPr>
          <p:nvPr/>
        </p:nvSpPr>
        <p:spPr bwMode="auto">
          <a:xfrm>
            <a:off x="563563" y="4987925"/>
            <a:ext cx="835183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As blood moves through smaller arterioles into capillaries, and then into </a:t>
            </a:r>
            <a:r>
              <a:rPr lang="en-GB" sz="2400" dirty="0" err="1" smtClean="0">
                <a:solidFill>
                  <a:srgbClr val="010066"/>
                </a:solidFill>
              </a:rPr>
              <a:t>venules</a:t>
            </a:r>
            <a:r>
              <a:rPr lang="en-GB" sz="2400" dirty="0" smtClean="0">
                <a:solidFill>
                  <a:srgbClr val="010066"/>
                </a:solidFill>
              </a:rPr>
              <a:t> and veins, its velocity and pressure drop continuously.</a:t>
            </a:r>
          </a:p>
        </p:txBody>
      </p:sp>
      <p:pic>
        <p:nvPicPr>
          <p:cNvPr id="1145864" name="Picture 8" descr="forward_arrow_colour">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45865" name="Picture 9" descr="notes_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9880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45860"/>
                                        </p:tgtEl>
                                        <p:attrNameLst>
                                          <p:attrName>style.visibility</p:attrName>
                                        </p:attrNameLst>
                                      </p:cBhvr>
                                      <p:to>
                                        <p:strVal val="visible"/>
                                      </p:to>
                                    </p:set>
                                    <p:animEffect transition="in" filter="dissolve">
                                      <p:cBhvr>
                                        <p:cTn id="7" dur="500"/>
                                        <p:tgtEl>
                                          <p:spTgt spid="11458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45861"/>
                                        </p:tgtEl>
                                        <p:attrNameLst>
                                          <p:attrName>style.visibility</p:attrName>
                                        </p:attrNameLst>
                                      </p:cBhvr>
                                      <p:to>
                                        <p:strVal val="visible"/>
                                      </p:to>
                                    </p:set>
                                    <p:animEffect transition="in" filter="dissolve">
                                      <p:cBhvr>
                                        <p:cTn id="12" dur="500"/>
                                        <p:tgtEl>
                                          <p:spTgt spid="11458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45863"/>
                                        </p:tgtEl>
                                        <p:attrNameLst>
                                          <p:attrName>style.visibility</p:attrName>
                                        </p:attrNameLst>
                                      </p:cBhvr>
                                      <p:to>
                                        <p:strVal val="visible"/>
                                      </p:to>
                                    </p:set>
                                    <p:animEffect transition="in" filter="dissolve">
                                      <p:cBhvr>
                                        <p:cTn id="17" dur="500"/>
                                        <p:tgtEl>
                                          <p:spTgt spid="1145863"/>
                                        </p:tgtEl>
                                      </p:cBhvr>
                                    </p:animEffect>
                                  </p:childTnLst>
                                </p:cTn>
                              </p:par>
                              <p:par>
                                <p:cTn id="18" presetID="1" presetClass="entr" presetSubtype="0" fill="hold" nodeType="withEffect">
                                  <p:stCondLst>
                                    <p:cond delay="0"/>
                                  </p:stCondLst>
                                  <p:childTnLst>
                                    <p:set>
                                      <p:cBhvr>
                                        <p:cTn id="19" dur="1" fill="hold">
                                          <p:stCondLst>
                                            <p:cond delay="0"/>
                                          </p:stCondLst>
                                        </p:cTn>
                                        <p:tgtEl>
                                          <p:spTgt spid="11458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5860" grpId="0"/>
      <p:bldP spid="1145861" grpId="0"/>
      <p:bldP spid="114586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endParaRPr lang="en-US" dirty="0"/>
          </a:p>
        </p:txBody>
      </p:sp>
      <p:pic>
        <p:nvPicPr>
          <p:cNvPr id="22530" name="Picture 2" descr="http://www2.estrellamountain.edu/faculty/farabee/biobk/bloodvessels_3.gif"/>
          <p:cNvPicPr>
            <a:picLocks noChangeAspect="1" noChangeArrowheads="1"/>
          </p:cNvPicPr>
          <p:nvPr/>
        </p:nvPicPr>
        <p:blipFill>
          <a:blip r:embed="rId2" cstate="print"/>
          <a:srcRect/>
          <a:stretch>
            <a:fillRect/>
          </a:stretch>
        </p:blipFill>
        <p:spPr bwMode="auto">
          <a:xfrm>
            <a:off x="438456" y="838200"/>
            <a:ext cx="7730019" cy="533400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467600" cy="1143000"/>
          </a:xfrm>
        </p:spPr>
        <p:txBody>
          <a:bodyPr/>
          <a:lstStyle/>
          <a:p>
            <a:r>
              <a:rPr lang="en-US" dirty="0" smtClean="0"/>
              <a:t>Pressure changes</a:t>
            </a:r>
            <a:endParaRPr lang="en-US" dirty="0"/>
          </a:p>
        </p:txBody>
      </p:sp>
      <p:sp>
        <p:nvSpPr>
          <p:cNvPr id="3" name="Content Placeholder 2"/>
          <p:cNvSpPr>
            <a:spLocks noGrp="1"/>
          </p:cNvSpPr>
          <p:nvPr>
            <p:ph sz="quarter" idx="1"/>
          </p:nvPr>
        </p:nvSpPr>
        <p:spPr>
          <a:xfrm>
            <a:off x="457200" y="1295400"/>
            <a:ext cx="7467600" cy="5178552"/>
          </a:xfrm>
        </p:spPr>
        <p:txBody>
          <a:bodyPr/>
          <a:lstStyle/>
          <a:p>
            <a:r>
              <a:rPr lang="en-US" dirty="0" smtClean="0"/>
              <a:t> arteries show rise and fall of pressure</a:t>
            </a:r>
          </a:p>
          <a:p>
            <a:r>
              <a:rPr lang="en-US" dirty="0" smtClean="0"/>
              <a:t>With distance form the heart the pressure falls due to friction with the vessel walls</a:t>
            </a:r>
          </a:p>
          <a:p>
            <a:r>
              <a:rPr lang="en-US" dirty="0" smtClean="0"/>
              <a:t>Arterioles have large total surface area and so the pressure drops in each (but they can constrict to increase pressure)</a:t>
            </a:r>
          </a:p>
          <a:p>
            <a:r>
              <a:rPr lang="en-US" dirty="0" smtClean="0"/>
              <a:t>Capillaries have low pressure (also large total cross sectional area)</a:t>
            </a:r>
          </a:p>
          <a:p>
            <a:r>
              <a:rPr lang="en-US" dirty="0" smtClean="0"/>
              <a:t>Pressure drops more in capillaries as fluid leaks out</a:t>
            </a:r>
          </a:p>
          <a:p>
            <a:r>
              <a:rPr lang="en-US" dirty="0" smtClean="0"/>
              <a:t>Veins have low pressure which can be increased as large muscles force blood movement</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11185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blood</a:t>
            </a:r>
            <a:endParaRPr lang="en-US" dirty="0"/>
          </a:p>
        </p:txBody>
      </p:sp>
      <p:pic>
        <p:nvPicPr>
          <p:cNvPr id="180226" name="Picture 2" descr="http://www.rkm.com.au/cell/cellimages/CELL-Red-Blood-Cell.jpg"/>
          <p:cNvPicPr>
            <a:picLocks noChangeAspect="1" noChangeArrowheads="1"/>
          </p:cNvPicPr>
          <p:nvPr/>
        </p:nvPicPr>
        <p:blipFill>
          <a:blip r:embed="rId2" cstate="print"/>
          <a:srcRect b="29242"/>
          <a:stretch>
            <a:fillRect/>
          </a:stretch>
        </p:blipFill>
        <p:spPr bwMode="auto">
          <a:xfrm>
            <a:off x="1219200" y="1447800"/>
            <a:ext cx="6569140" cy="464820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4594" name="Rectangle 2"/>
          <p:cNvSpPr>
            <a:spLocks noGrp="1" noChangeArrowheads="1"/>
          </p:cNvSpPr>
          <p:nvPr>
            <p:ph type="title"/>
          </p:nvPr>
        </p:nvSpPr>
        <p:spPr/>
        <p:txBody>
          <a:bodyPr/>
          <a:lstStyle/>
          <a:p>
            <a:r>
              <a:rPr lang="en-GB"/>
              <a:t>The composition of blood</a:t>
            </a:r>
          </a:p>
        </p:txBody>
      </p:sp>
      <p:pic>
        <p:nvPicPr>
          <p:cNvPr id="1134599" name="Picture 7"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34600" name="Picture 8"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134601" name="Picture 9" descr="notes_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grpSp>
        <p:nvGrpSpPr>
          <p:cNvPr id="1134606" name="Group 14"/>
          <p:cNvGrpSpPr>
            <a:grpSpLocks/>
          </p:cNvGrpSpPr>
          <p:nvPr/>
        </p:nvGrpSpPr>
        <p:grpSpPr bwMode="auto">
          <a:xfrm>
            <a:off x="212725" y="800100"/>
            <a:ext cx="8699500" cy="5308600"/>
            <a:chOff x="134" y="504"/>
            <a:chExt cx="5480" cy="3344"/>
          </a:xfrm>
        </p:grpSpPr>
        <p:pic>
          <p:nvPicPr>
            <p:cNvPr id="1134604" name="S14_11_cr_nested_blood.swf" descr="14_11_cr_nested_bloo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9222"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57985491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lstStyle/>
          <a:p>
            <a:r>
              <a:rPr lang="en-US" dirty="0" smtClean="0"/>
              <a:t>blood</a:t>
            </a:r>
            <a:endParaRPr lang="en-US" dirty="0"/>
          </a:p>
        </p:txBody>
      </p:sp>
      <p:sp>
        <p:nvSpPr>
          <p:cNvPr id="3" name="Content Placeholder 2"/>
          <p:cNvSpPr>
            <a:spLocks noGrp="1"/>
          </p:cNvSpPr>
          <p:nvPr>
            <p:ph sz="quarter" idx="1"/>
          </p:nvPr>
        </p:nvSpPr>
        <p:spPr>
          <a:xfrm>
            <a:off x="457200" y="1143000"/>
            <a:ext cx="5715000" cy="5330952"/>
          </a:xfrm>
        </p:spPr>
        <p:txBody>
          <a:bodyPr>
            <a:normAutofit lnSpcReduction="10000"/>
          </a:bodyPr>
          <a:lstStyle/>
          <a:p>
            <a:r>
              <a:rPr lang="en-US" dirty="0" smtClean="0"/>
              <a:t>45% cells 55% plasma</a:t>
            </a:r>
          </a:p>
          <a:p>
            <a:r>
              <a:rPr lang="en-US" dirty="0" smtClean="0"/>
              <a:t>Cells:</a:t>
            </a:r>
          </a:p>
          <a:p>
            <a:pPr lvl="1"/>
            <a:r>
              <a:rPr lang="en-US" dirty="0" smtClean="0"/>
              <a:t>Red blood cells/corpuscles (erythrocytes)</a:t>
            </a:r>
          </a:p>
          <a:p>
            <a:pPr lvl="1"/>
            <a:r>
              <a:rPr lang="en-US" dirty="0" smtClean="0"/>
              <a:t>White blood cells/corpuscles (leucocytes)</a:t>
            </a:r>
          </a:p>
          <a:p>
            <a:pPr lvl="1"/>
            <a:r>
              <a:rPr lang="en-US" dirty="0" smtClean="0"/>
              <a:t>Platelets (cell fragments)</a:t>
            </a:r>
          </a:p>
          <a:p>
            <a:r>
              <a:rPr lang="en-US" dirty="0" smtClean="0"/>
              <a:t>Plasma- mostly water (90%) </a:t>
            </a:r>
          </a:p>
          <a:p>
            <a:pPr lvl="1">
              <a:buNone/>
            </a:pPr>
            <a:r>
              <a:rPr lang="en-US" dirty="0" smtClean="0"/>
              <a:t>Contains: </a:t>
            </a:r>
          </a:p>
          <a:p>
            <a:pPr lvl="1"/>
            <a:r>
              <a:rPr lang="en-US" dirty="0" smtClean="0"/>
              <a:t>dissolved food, </a:t>
            </a:r>
          </a:p>
          <a:p>
            <a:pPr lvl="1"/>
            <a:r>
              <a:rPr lang="en-US" dirty="0" smtClean="0"/>
              <a:t>waste products </a:t>
            </a:r>
          </a:p>
          <a:p>
            <a:pPr lvl="1"/>
            <a:r>
              <a:rPr lang="en-US" dirty="0" smtClean="0"/>
              <a:t>hormones</a:t>
            </a:r>
          </a:p>
          <a:p>
            <a:pPr lvl="1"/>
            <a:r>
              <a:rPr lang="en-US" dirty="0" smtClean="0"/>
              <a:t>plasma proteins</a:t>
            </a:r>
          </a:p>
          <a:p>
            <a:pPr lvl="1"/>
            <a:r>
              <a:rPr lang="en-US" dirty="0" smtClean="0"/>
              <a:t>vitamins and mineral ions</a:t>
            </a:r>
          </a:p>
          <a:p>
            <a:endParaRPr lang="en-US" dirty="0"/>
          </a:p>
        </p:txBody>
      </p:sp>
      <p:pic>
        <p:nvPicPr>
          <p:cNvPr id="4" name="Picture 21" descr="blood_cell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609600"/>
            <a:ext cx="3794699" cy="4724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025" name="Picture 25" descr="RBC_cutawa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1638" y="2878138"/>
            <a:ext cx="3305175" cy="1701800"/>
          </a:xfrm>
          <a:prstGeom prst="rect">
            <a:avLst/>
          </a:prstGeom>
          <a:noFill/>
          <a:extLst>
            <a:ext uri="{909E8E84-426E-40DD-AFC4-6F175D3DCCD1}">
              <a14:hiddenFill xmlns:a14="http://schemas.microsoft.com/office/drawing/2010/main">
                <a:solidFill>
                  <a:srgbClr val="FFFFFF"/>
                </a:solidFill>
              </a14:hiddenFill>
            </a:ext>
          </a:extLst>
        </p:spPr>
      </p:pic>
      <p:sp>
        <p:nvSpPr>
          <p:cNvPr id="1024002" name="Rectangle 2"/>
          <p:cNvSpPr>
            <a:spLocks noGrp="1" noChangeArrowheads="1"/>
          </p:cNvSpPr>
          <p:nvPr>
            <p:ph type="title" idx="4294967295"/>
          </p:nvPr>
        </p:nvSpPr>
        <p:spPr/>
        <p:txBody>
          <a:bodyPr/>
          <a:lstStyle/>
          <a:p>
            <a:r>
              <a:rPr lang="en-GB"/>
              <a:t>Features of erythrocytes</a:t>
            </a:r>
          </a:p>
        </p:txBody>
      </p:sp>
      <p:sp>
        <p:nvSpPr>
          <p:cNvPr id="1024006" name="Text Box 6"/>
          <p:cNvSpPr txBox="1">
            <a:spLocks noChangeArrowheads="1"/>
          </p:cNvSpPr>
          <p:nvPr/>
        </p:nvSpPr>
        <p:spPr bwMode="auto">
          <a:xfrm>
            <a:off x="563563" y="784225"/>
            <a:ext cx="8135937" cy="457200"/>
          </a:xfrm>
          <a:prstGeom prst="rect">
            <a:avLst/>
          </a:prstGeom>
          <a:noFill/>
          <a:ln>
            <a:noFill/>
          </a:ln>
          <a:effectLst/>
          <a:extLst>
            <a:ext uri="{909E8E84-426E-40DD-AFC4-6F175D3DCCD1}">
              <a14:hiddenFill xmlns:a14="http://schemas.microsoft.com/office/drawing/2010/main">
                <a:solidFill>
                  <a:srgbClr val="9900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B2B2B2"/>
                  </a:outerShdw>
                </a:effectLst>
              </a14:hiddenEffects>
            </a:ext>
          </a:extLst>
        </p:spPr>
        <p:txBody>
          <a:bodyPr>
            <a:spAutoFit/>
          </a:bodyPr>
          <a:lstStyle/>
          <a:p>
            <a:pPr fontAlgn="base">
              <a:spcBef>
                <a:spcPct val="0"/>
              </a:spcBef>
              <a:spcAft>
                <a:spcPct val="0"/>
              </a:spcAft>
            </a:pPr>
            <a:r>
              <a:rPr lang="en-GB" sz="2400" smtClean="0">
                <a:solidFill>
                  <a:srgbClr val="010066"/>
                </a:solidFill>
                <a:cs typeface="Arial" charset="0"/>
              </a:rPr>
              <a:t>What are the specialized features of an erythrocyte?</a:t>
            </a:r>
          </a:p>
        </p:txBody>
      </p:sp>
      <p:sp>
        <p:nvSpPr>
          <p:cNvPr id="1024007" name="Text Box 7"/>
          <p:cNvSpPr txBox="1">
            <a:spLocks noChangeArrowheads="1"/>
          </p:cNvSpPr>
          <p:nvPr/>
        </p:nvSpPr>
        <p:spPr bwMode="auto">
          <a:xfrm>
            <a:off x="319088" y="1527175"/>
            <a:ext cx="5543550" cy="11874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en-GB" sz="2400" b="1" smtClean="0">
                <a:solidFill>
                  <a:srgbClr val="CC0000"/>
                </a:solidFill>
                <a:cs typeface="Arial" charset="0"/>
              </a:rPr>
              <a:t>flattened, biconcave disc</a:t>
            </a:r>
            <a:r>
              <a:rPr lang="en-GB" sz="2400" smtClean="0">
                <a:solidFill>
                  <a:srgbClr val="CC0000"/>
                </a:solidFill>
                <a:cs typeface="Arial" charset="0"/>
              </a:rPr>
              <a:t> </a:t>
            </a:r>
            <a:r>
              <a:rPr lang="en-GB" sz="2400" b="1" smtClean="0">
                <a:solidFill>
                  <a:srgbClr val="CC0000"/>
                </a:solidFill>
                <a:cs typeface="Arial" charset="0"/>
              </a:rPr>
              <a:t>shape:</a:t>
            </a:r>
            <a:r>
              <a:rPr lang="en-GB" sz="2400" smtClean="0">
                <a:solidFill>
                  <a:srgbClr val="000066"/>
                </a:solidFill>
                <a:cs typeface="Arial" charset="0"/>
              </a:rPr>
              <a:t> ensures large surface area to volume ratio for efficient gas exchange</a:t>
            </a:r>
          </a:p>
        </p:txBody>
      </p:sp>
      <p:sp>
        <p:nvSpPr>
          <p:cNvPr id="1024010" name="Text Box 10"/>
          <p:cNvSpPr txBox="1">
            <a:spLocks noChangeArrowheads="1"/>
          </p:cNvSpPr>
          <p:nvPr/>
        </p:nvSpPr>
        <p:spPr bwMode="auto">
          <a:xfrm>
            <a:off x="901700" y="5245100"/>
            <a:ext cx="4845050" cy="11874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en-GB" sz="2400" b="1" smtClean="0">
                <a:solidFill>
                  <a:srgbClr val="CC0000"/>
                </a:solidFill>
                <a:cs typeface="Arial" charset="0"/>
              </a:rPr>
              <a:t>diameter (6–8</a:t>
            </a:r>
            <a:r>
              <a:rPr lang="en-GB" sz="1000" b="1" smtClean="0">
                <a:solidFill>
                  <a:srgbClr val="CC0000"/>
                </a:solidFill>
                <a:cs typeface="Arial" charset="0"/>
              </a:rPr>
              <a:t> </a:t>
            </a:r>
            <a:r>
              <a:rPr lang="en-US" sz="2400" b="1" smtClean="0">
                <a:solidFill>
                  <a:srgbClr val="CC0000"/>
                </a:solidFill>
                <a:cs typeface="Arial" charset="0"/>
              </a:rPr>
              <a:t>µ</a:t>
            </a:r>
            <a:r>
              <a:rPr lang="en-GB" sz="2400" b="1" smtClean="0">
                <a:solidFill>
                  <a:srgbClr val="CC0000"/>
                </a:solidFill>
                <a:cs typeface="Arial" charset="0"/>
              </a:rPr>
              <a:t>m) larger</a:t>
            </a:r>
            <a:r>
              <a:rPr lang="en-GB" sz="2400" smtClean="0">
                <a:solidFill>
                  <a:srgbClr val="CC0000"/>
                </a:solidFill>
                <a:cs typeface="Arial" charset="0"/>
              </a:rPr>
              <a:t> </a:t>
            </a:r>
            <a:r>
              <a:rPr lang="en-GB" sz="2400" b="1" smtClean="0">
                <a:solidFill>
                  <a:srgbClr val="CC0000"/>
                </a:solidFill>
                <a:cs typeface="Arial" charset="0"/>
              </a:rPr>
              <a:t>than capillary diameter:</a:t>
            </a:r>
            <a:r>
              <a:rPr lang="en-GB" sz="2400" smtClean="0">
                <a:solidFill>
                  <a:srgbClr val="010066"/>
                </a:solidFill>
                <a:cs typeface="Arial" charset="0"/>
              </a:rPr>
              <a:t> slows blood flow to enable diffusion of oxygen</a:t>
            </a:r>
          </a:p>
        </p:txBody>
      </p:sp>
      <p:sp>
        <p:nvSpPr>
          <p:cNvPr id="1024012" name="Text Box 12"/>
          <p:cNvSpPr txBox="1">
            <a:spLocks noChangeArrowheads="1"/>
          </p:cNvSpPr>
          <p:nvPr/>
        </p:nvSpPr>
        <p:spPr bwMode="auto">
          <a:xfrm>
            <a:off x="5711825" y="3821113"/>
            <a:ext cx="3194050" cy="22828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en-GB" sz="2400" b="1" smtClean="0">
                <a:solidFill>
                  <a:srgbClr val="CC0000"/>
                </a:solidFill>
                <a:cs typeface="Arial" charset="0"/>
              </a:rPr>
              <a:t>no nucleus or organelles:</a:t>
            </a:r>
            <a:r>
              <a:rPr lang="en-GB" sz="2400" smtClean="0">
                <a:solidFill>
                  <a:srgbClr val="000066"/>
                </a:solidFill>
                <a:cs typeface="Arial" charset="0"/>
              </a:rPr>
              <a:t> maximises space for haemoglobin, so more oxygen can be transported </a:t>
            </a:r>
          </a:p>
        </p:txBody>
      </p:sp>
      <p:sp>
        <p:nvSpPr>
          <p:cNvPr id="1024016" name="Text Box 16"/>
          <p:cNvSpPr txBox="1">
            <a:spLocks noChangeArrowheads="1"/>
          </p:cNvSpPr>
          <p:nvPr/>
        </p:nvSpPr>
        <p:spPr bwMode="auto">
          <a:xfrm>
            <a:off x="5475288" y="2322513"/>
            <a:ext cx="3392487" cy="11874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en-GB" sz="2400" b="1" smtClean="0">
                <a:solidFill>
                  <a:srgbClr val="CC0000"/>
                </a:solidFill>
                <a:cs typeface="Arial" charset="0"/>
              </a:rPr>
              <a:t>large amount of haemoglobin:</a:t>
            </a:r>
            <a:r>
              <a:rPr lang="en-GB" sz="2400" b="1" smtClean="0">
                <a:solidFill>
                  <a:srgbClr val="000066"/>
                </a:solidFill>
                <a:cs typeface="Arial" charset="0"/>
              </a:rPr>
              <a:t> </a:t>
            </a:r>
            <a:r>
              <a:rPr lang="en-GB" sz="2400" smtClean="0">
                <a:solidFill>
                  <a:srgbClr val="000066"/>
                </a:solidFill>
                <a:cs typeface="Arial" charset="0"/>
              </a:rPr>
              <a:t>for transporting oxygen</a:t>
            </a:r>
          </a:p>
        </p:txBody>
      </p:sp>
      <p:sp>
        <p:nvSpPr>
          <p:cNvPr id="1024020" name="Line 20"/>
          <p:cNvSpPr>
            <a:spLocks noChangeShapeType="1"/>
          </p:cNvSpPr>
          <p:nvPr/>
        </p:nvSpPr>
        <p:spPr bwMode="auto">
          <a:xfrm>
            <a:off x="1714500" y="4770438"/>
            <a:ext cx="0" cy="4222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smtClean="0">
              <a:solidFill>
                <a:srgbClr val="010066"/>
              </a:solidFill>
            </a:endParaRPr>
          </a:p>
        </p:txBody>
      </p:sp>
      <p:sp>
        <p:nvSpPr>
          <p:cNvPr id="1024021" name="Line 21"/>
          <p:cNvSpPr>
            <a:spLocks noChangeShapeType="1"/>
          </p:cNvSpPr>
          <p:nvPr/>
        </p:nvSpPr>
        <p:spPr bwMode="auto">
          <a:xfrm>
            <a:off x="4935538" y="4770438"/>
            <a:ext cx="0" cy="4222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smtClean="0">
              <a:solidFill>
                <a:srgbClr val="010066"/>
              </a:solidFill>
            </a:endParaRPr>
          </a:p>
        </p:txBody>
      </p:sp>
      <p:sp>
        <p:nvSpPr>
          <p:cNvPr id="1024022" name="Line 22"/>
          <p:cNvSpPr>
            <a:spLocks noChangeShapeType="1"/>
          </p:cNvSpPr>
          <p:nvPr/>
        </p:nvSpPr>
        <p:spPr bwMode="auto">
          <a:xfrm>
            <a:off x="1714500" y="4981575"/>
            <a:ext cx="32210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50000"/>
              </a:spcBef>
              <a:spcAft>
                <a:spcPct val="0"/>
              </a:spcAft>
            </a:pPr>
            <a:endParaRPr lang="en-US" sz="2400" smtClean="0">
              <a:solidFill>
                <a:srgbClr val="010066"/>
              </a:solidFill>
            </a:endParaRPr>
          </a:p>
        </p:txBody>
      </p:sp>
      <p:pic>
        <p:nvPicPr>
          <p:cNvPr id="1024027" name="Picture 27"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024028" name="Picture 28" descr="notes_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1159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007"/>
                                        </p:tgtEl>
                                        <p:attrNameLst>
                                          <p:attrName>style.visibility</p:attrName>
                                        </p:attrNameLst>
                                      </p:cBhvr>
                                      <p:to>
                                        <p:strVal val="visible"/>
                                      </p:to>
                                    </p:set>
                                    <p:animEffect transition="in" filter="dissolve">
                                      <p:cBhvr>
                                        <p:cTn id="7" dur="500"/>
                                        <p:tgtEl>
                                          <p:spTgt spid="10240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24016"/>
                                        </p:tgtEl>
                                        <p:attrNameLst>
                                          <p:attrName>style.visibility</p:attrName>
                                        </p:attrNameLst>
                                      </p:cBhvr>
                                      <p:to>
                                        <p:strVal val="visible"/>
                                      </p:to>
                                    </p:set>
                                    <p:animEffect transition="in" filter="dissolve">
                                      <p:cBhvr>
                                        <p:cTn id="12" dur="500"/>
                                        <p:tgtEl>
                                          <p:spTgt spid="10240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24012"/>
                                        </p:tgtEl>
                                        <p:attrNameLst>
                                          <p:attrName>style.visibility</p:attrName>
                                        </p:attrNameLst>
                                      </p:cBhvr>
                                      <p:to>
                                        <p:strVal val="visible"/>
                                      </p:to>
                                    </p:set>
                                    <p:animEffect transition="in" filter="dissolve">
                                      <p:cBhvr>
                                        <p:cTn id="17" dur="500"/>
                                        <p:tgtEl>
                                          <p:spTgt spid="10240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24020"/>
                                        </p:tgtEl>
                                        <p:attrNameLst>
                                          <p:attrName>style.visibility</p:attrName>
                                        </p:attrNameLst>
                                      </p:cBhvr>
                                      <p:to>
                                        <p:strVal val="visible"/>
                                      </p:to>
                                    </p:set>
                                  </p:childTnLst>
                                </p:cTn>
                              </p:par>
                            </p:childTnLst>
                          </p:cTn>
                        </p:par>
                        <p:par>
                          <p:cTn id="22" fill="hold" nodeType="afterGroup">
                            <p:stCondLst>
                              <p:cond delay="0"/>
                            </p:stCondLst>
                            <p:childTnLst>
                              <p:par>
                                <p:cTn id="23" presetID="22" presetClass="entr" presetSubtype="8" fill="hold" grpId="0" nodeType="afterEffect">
                                  <p:stCondLst>
                                    <p:cond delay="0"/>
                                  </p:stCondLst>
                                  <p:childTnLst>
                                    <p:set>
                                      <p:cBhvr>
                                        <p:cTn id="24" dur="1" fill="hold">
                                          <p:stCondLst>
                                            <p:cond delay="0"/>
                                          </p:stCondLst>
                                        </p:cTn>
                                        <p:tgtEl>
                                          <p:spTgt spid="1024022"/>
                                        </p:tgtEl>
                                        <p:attrNameLst>
                                          <p:attrName>style.visibility</p:attrName>
                                        </p:attrNameLst>
                                      </p:cBhvr>
                                      <p:to>
                                        <p:strVal val="visible"/>
                                      </p:to>
                                    </p:set>
                                    <p:animEffect transition="in" filter="wipe(left)">
                                      <p:cBhvr>
                                        <p:cTn id="25" dur="500"/>
                                        <p:tgtEl>
                                          <p:spTgt spid="1024022"/>
                                        </p:tgtEl>
                                      </p:cBhvr>
                                    </p:animEffect>
                                  </p:childTnLst>
                                </p:cTn>
                              </p:par>
                            </p:childTnLst>
                          </p:cTn>
                        </p:par>
                        <p:par>
                          <p:cTn id="26" fill="hold" nodeType="afterGroup">
                            <p:stCondLst>
                              <p:cond delay="500"/>
                            </p:stCondLst>
                            <p:childTnLst>
                              <p:par>
                                <p:cTn id="27" presetID="1" presetClass="entr" presetSubtype="0" fill="hold" grpId="0" nodeType="afterEffect">
                                  <p:stCondLst>
                                    <p:cond delay="0"/>
                                  </p:stCondLst>
                                  <p:childTnLst>
                                    <p:set>
                                      <p:cBhvr>
                                        <p:cTn id="28" dur="1" fill="hold">
                                          <p:stCondLst>
                                            <p:cond delay="0"/>
                                          </p:stCondLst>
                                        </p:cTn>
                                        <p:tgtEl>
                                          <p:spTgt spid="1024021"/>
                                        </p:tgtEl>
                                        <p:attrNameLst>
                                          <p:attrName>style.visibility</p:attrName>
                                        </p:attrNameLst>
                                      </p:cBhvr>
                                      <p:to>
                                        <p:strVal val="visible"/>
                                      </p:to>
                                    </p:set>
                                  </p:childTnLst>
                                </p:cTn>
                              </p:par>
                            </p:childTnLst>
                          </p:cTn>
                        </p:par>
                        <p:par>
                          <p:cTn id="29" fill="hold" nodeType="afterGroup">
                            <p:stCondLst>
                              <p:cond delay="500"/>
                            </p:stCondLst>
                            <p:childTnLst>
                              <p:par>
                                <p:cTn id="30" presetID="9" presetClass="entr" presetSubtype="0" fill="hold" grpId="0" nodeType="afterEffect">
                                  <p:stCondLst>
                                    <p:cond delay="0"/>
                                  </p:stCondLst>
                                  <p:childTnLst>
                                    <p:set>
                                      <p:cBhvr>
                                        <p:cTn id="31" dur="1" fill="hold">
                                          <p:stCondLst>
                                            <p:cond delay="0"/>
                                          </p:stCondLst>
                                        </p:cTn>
                                        <p:tgtEl>
                                          <p:spTgt spid="1024010"/>
                                        </p:tgtEl>
                                        <p:attrNameLst>
                                          <p:attrName>style.visibility</p:attrName>
                                        </p:attrNameLst>
                                      </p:cBhvr>
                                      <p:to>
                                        <p:strVal val="visible"/>
                                      </p:to>
                                    </p:set>
                                    <p:animEffect transition="in" filter="dissolve">
                                      <p:cBhvr>
                                        <p:cTn id="32" dur="500"/>
                                        <p:tgtEl>
                                          <p:spTgt spid="1024010"/>
                                        </p:tgtEl>
                                      </p:cBhvr>
                                    </p:animEffect>
                                  </p:childTnLst>
                                </p:cTn>
                              </p:par>
                              <p:par>
                                <p:cTn id="33" presetID="1" presetClass="entr" presetSubtype="0" fill="hold" nodeType="withEffect">
                                  <p:stCondLst>
                                    <p:cond delay="0"/>
                                  </p:stCondLst>
                                  <p:childTnLst>
                                    <p:set>
                                      <p:cBhvr>
                                        <p:cTn id="34" dur="1" fill="hold">
                                          <p:stCondLst>
                                            <p:cond delay="0"/>
                                          </p:stCondLst>
                                        </p:cTn>
                                        <p:tgtEl>
                                          <p:spTgt spid="1024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07" grpId="0"/>
      <p:bldP spid="1024010" grpId="0"/>
      <p:bldP spid="1024012" grpId="0"/>
      <p:bldP spid="1024016" grpId="0"/>
      <p:bldP spid="1024020" grpId="0" animBg="1"/>
      <p:bldP spid="1024021" grpId="0" animBg="1"/>
      <p:bldP spid="102402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7467600" cy="1143000"/>
          </a:xfrm>
        </p:spPr>
        <p:txBody>
          <a:bodyPr/>
          <a:lstStyle/>
          <a:p>
            <a:r>
              <a:rPr lang="en-US" dirty="0" smtClean="0"/>
              <a:t>Functions of blood</a:t>
            </a:r>
            <a:endParaRPr lang="en-US" dirty="0"/>
          </a:p>
        </p:txBody>
      </p:sp>
      <p:sp>
        <p:nvSpPr>
          <p:cNvPr id="3" name="Content Placeholder 2"/>
          <p:cNvSpPr>
            <a:spLocks noGrp="1"/>
          </p:cNvSpPr>
          <p:nvPr>
            <p:ph sz="quarter" idx="1"/>
          </p:nvPr>
        </p:nvSpPr>
        <p:spPr>
          <a:xfrm>
            <a:off x="457200" y="914400"/>
            <a:ext cx="7467600" cy="5559552"/>
          </a:xfrm>
        </p:spPr>
        <p:txBody>
          <a:bodyPr/>
          <a:lstStyle/>
          <a:p>
            <a:pPr marL="274320" lvl="1">
              <a:spcBef>
                <a:spcPts val="600"/>
              </a:spcBef>
              <a:buSzPct val="70000"/>
              <a:buFont typeface="Wingdings"/>
              <a:buChar char=""/>
            </a:pPr>
            <a:r>
              <a:rPr lang="en-US" sz="2400" b="1" dirty="0" smtClean="0"/>
              <a:t>Plasma</a:t>
            </a:r>
            <a:r>
              <a:rPr lang="en-US" sz="2400" dirty="0" smtClean="0"/>
              <a:t>: transport (CO2, digested food, plasma proteins, fibrinogen, antibodies, control pH, heat)</a:t>
            </a:r>
          </a:p>
          <a:p>
            <a:pPr marL="274320" lvl="1">
              <a:spcBef>
                <a:spcPts val="600"/>
              </a:spcBef>
              <a:buSzPct val="70000"/>
              <a:buFont typeface="Wingdings"/>
              <a:buChar char=""/>
            </a:pPr>
            <a:r>
              <a:rPr lang="en-US" sz="2400" b="1" dirty="0" smtClean="0"/>
              <a:t>Red Blood Cells- </a:t>
            </a:r>
            <a:r>
              <a:rPr lang="en-US" sz="2400" dirty="0" smtClean="0"/>
              <a:t>transport oxygen- </a:t>
            </a:r>
            <a:r>
              <a:rPr lang="en-US" sz="2400" dirty="0" err="1" smtClean="0"/>
              <a:t>haemoglobin</a:t>
            </a:r>
            <a:r>
              <a:rPr lang="en-US" sz="2400" dirty="0" smtClean="0"/>
              <a:t> carries oxygen as </a:t>
            </a:r>
            <a:r>
              <a:rPr lang="en-US" sz="2400" dirty="0" err="1" smtClean="0"/>
              <a:t>oxyhaemoglobin</a:t>
            </a:r>
            <a:r>
              <a:rPr lang="en-US" sz="2400" dirty="0" smtClean="0"/>
              <a:t>.</a:t>
            </a:r>
          </a:p>
          <a:p>
            <a:pPr marL="274320" lvl="1">
              <a:spcBef>
                <a:spcPts val="600"/>
              </a:spcBef>
              <a:buSzPct val="70000"/>
              <a:buFont typeface="Wingdings"/>
              <a:buChar char=""/>
            </a:pPr>
            <a:r>
              <a:rPr lang="en-US" sz="2400" b="1" dirty="0" smtClean="0"/>
              <a:t>White blood cells </a:t>
            </a:r>
            <a:r>
              <a:rPr lang="en-US" sz="2400" dirty="0" smtClean="0"/>
              <a:t>fight pathogens/foreign material</a:t>
            </a:r>
          </a:p>
          <a:p>
            <a:pPr marL="548640" lvl="2">
              <a:spcBef>
                <a:spcPts val="600"/>
              </a:spcBef>
              <a:buSzPct val="70000"/>
            </a:pPr>
            <a:r>
              <a:rPr lang="en-US" sz="2000" dirty="0" smtClean="0"/>
              <a:t>Phagocytes  – engulf bacteria (have a lobed nucleus)</a:t>
            </a:r>
          </a:p>
          <a:p>
            <a:pPr marL="548640" lvl="2">
              <a:spcBef>
                <a:spcPts val="600"/>
              </a:spcBef>
              <a:buSzPct val="70000"/>
            </a:pPr>
            <a:r>
              <a:rPr lang="en-US" sz="2000" dirty="0" smtClean="0"/>
              <a:t>Lymphocytes- create antibodies</a:t>
            </a:r>
          </a:p>
          <a:p>
            <a:pPr marL="548640" lvl="2">
              <a:spcBef>
                <a:spcPts val="600"/>
              </a:spcBef>
              <a:buSzPct val="70000"/>
            </a:pPr>
            <a:endParaRPr lang="en-US" dirty="0" smtClean="0"/>
          </a:p>
          <a:p>
            <a:pPr marL="548640" lvl="2">
              <a:spcBef>
                <a:spcPts val="600"/>
              </a:spcBef>
              <a:buSzPct val="70000"/>
            </a:pPr>
            <a:endParaRPr lang="en-US" dirty="0" smtClean="0"/>
          </a:p>
          <a:p>
            <a:endParaRPr lang="en-US" dirty="0" smtClean="0"/>
          </a:p>
          <a:p>
            <a:pPr lvl="1"/>
            <a:endParaRPr lang="en-US" dirty="0"/>
          </a:p>
        </p:txBody>
      </p:sp>
      <p:pic>
        <p:nvPicPr>
          <p:cNvPr id="183298" name="Picture 2" descr="http://www.siumed.edu/~dking2/intro/images/SC1ln3.jpg"/>
          <p:cNvPicPr>
            <a:picLocks noChangeAspect="1" noChangeArrowheads="1"/>
          </p:cNvPicPr>
          <p:nvPr/>
        </p:nvPicPr>
        <p:blipFill>
          <a:blip r:embed="rId2" cstate="print"/>
          <a:srcRect/>
          <a:stretch>
            <a:fillRect/>
          </a:stretch>
        </p:blipFill>
        <p:spPr bwMode="auto">
          <a:xfrm>
            <a:off x="5072214" y="3648075"/>
            <a:ext cx="4071786" cy="3209925"/>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1143000"/>
          </a:xfrm>
        </p:spPr>
        <p:txBody>
          <a:bodyPr/>
          <a:lstStyle/>
          <a:p>
            <a:r>
              <a:rPr lang="en-US" dirty="0" err="1" smtClean="0"/>
              <a:t>Heamoglobin</a:t>
            </a:r>
            <a:r>
              <a:rPr lang="en-US" dirty="0" smtClean="0"/>
              <a:t> – a respiratory Pigment</a:t>
            </a:r>
            <a:endParaRPr lang="en-US" dirty="0"/>
          </a:p>
        </p:txBody>
      </p:sp>
      <p:pic>
        <p:nvPicPr>
          <p:cNvPr id="29698"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3048000" y="1295400"/>
            <a:ext cx="3639410" cy="508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28494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22250" y="53975"/>
            <a:ext cx="7240588" cy="549275"/>
          </a:xfrm>
        </p:spPr>
        <p:txBody>
          <a:bodyPr/>
          <a:lstStyle/>
          <a:p>
            <a:r>
              <a:rPr lang="en-GB" dirty="0"/>
              <a:t>Open circulatory systems</a:t>
            </a:r>
          </a:p>
        </p:txBody>
      </p:sp>
      <p:sp>
        <p:nvSpPr>
          <p:cNvPr id="5" name="Text Box 3"/>
          <p:cNvSpPr txBox="1">
            <a:spLocks noChangeArrowheads="1"/>
          </p:cNvSpPr>
          <p:nvPr/>
        </p:nvSpPr>
        <p:spPr bwMode="auto">
          <a:xfrm>
            <a:off x="197009" y="772037"/>
            <a:ext cx="8580437"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An </a:t>
            </a:r>
            <a:r>
              <a:rPr lang="en-GB" sz="2400" b="1" u="sng" dirty="0" smtClean="0">
                <a:solidFill>
                  <a:srgbClr val="FF0000"/>
                </a:solidFill>
              </a:rPr>
              <a:t>open circulatory system </a:t>
            </a:r>
            <a:r>
              <a:rPr lang="en-GB" sz="2400" dirty="0" smtClean="0">
                <a:solidFill>
                  <a:srgbClr val="010066"/>
                </a:solidFill>
              </a:rPr>
              <a:t>consists of </a:t>
            </a:r>
          </a:p>
          <a:p>
            <a:pPr marL="342900" indent="-342900" fontAlgn="base">
              <a:spcBef>
                <a:spcPct val="50000"/>
              </a:spcBef>
              <a:spcAft>
                <a:spcPct val="0"/>
              </a:spcAft>
              <a:buFont typeface="Arial" pitchFamily="34" charset="0"/>
              <a:buChar char="•"/>
            </a:pPr>
            <a:r>
              <a:rPr lang="en-GB" sz="2400" dirty="0" smtClean="0">
                <a:solidFill>
                  <a:srgbClr val="010066"/>
                </a:solidFill>
              </a:rPr>
              <a:t>a heart to pump </a:t>
            </a:r>
          </a:p>
          <a:p>
            <a:pPr marL="342900" indent="-342900" fontAlgn="base">
              <a:spcBef>
                <a:spcPct val="50000"/>
              </a:spcBef>
              <a:spcAft>
                <a:spcPct val="0"/>
              </a:spcAft>
              <a:buFont typeface="Arial" pitchFamily="34" charset="0"/>
              <a:buChar char="•"/>
            </a:pPr>
            <a:r>
              <a:rPr lang="en-GB" sz="2400" dirty="0" smtClean="0">
                <a:solidFill>
                  <a:srgbClr val="010066"/>
                </a:solidFill>
              </a:rPr>
              <a:t>a fluid called </a:t>
            </a:r>
            <a:r>
              <a:rPr lang="en-GB" sz="2400" b="1" dirty="0" smtClean="0">
                <a:solidFill>
                  <a:srgbClr val="10BC45"/>
                </a:solidFill>
              </a:rPr>
              <a:t>haemolymph</a:t>
            </a:r>
            <a:r>
              <a:rPr lang="en-GB" sz="2400" dirty="0" smtClean="0">
                <a:solidFill>
                  <a:srgbClr val="010066"/>
                </a:solidFill>
              </a:rPr>
              <a:t> (blood)</a:t>
            </a:r>
          </a:p>
          <a:p>
            <a:pPr marL="342900" indent="-342900" fontAlgn="base">
              <a:spcBef>
                <a:spcPct val="50000"/>
              </a:spcBef>
              <a:spcAft>
                <a:spcPct val="0"/>
              </a:spcAft>
              <a:buFont typeface="Arial" pitchFamily="34" charset="0"/>
              <a:buChar char="•"/>
            </a:pPr>
            <a:r>
              <a:rPr lang="en-GB" sz="2400" dirty="0" smtClean="0">
                <a:solidFill>
                  <a:srgbClr val="010066"/>
                </a:solidFill>
              </a:rPr>
              <a:t>short vessels </a:t>
            </a:r>
          </a:p>
          <a:p>
            <a:pPr marL="342900" indent="-342900" fontAlgn="base">
              <a:spcBef>
                <a:spcPct val="50000"/>
              </a:spcBef>
              <a:spcAft>
                <a:spcPct val="0"/>
              </a:spcAft>
              <a:buFont typeface="Arial" pitchFamily="34" charset="0"/>
              <a:buChar char="•"/>
            </a:pPr>
            <a:r>
              <a:rPr lang="en-GB" sz="2400" dirty="0" smtClean="0">
                <a:solidFill>
                  <a:srgbClr val="010066"/>
                </a:solidFill>
              </a:rPr>
              <a:t>a large cavity called the </a:t>
            </a:r>
            <a:r>
              <a:rPr lang="en-GB" sz="2400" b="1" dirty="0" err="1" smtClean="0">
                <a:solidFill>
                  <a:srgbClr val="10BC45"/>
                </a:solidFill>
              </a:rPr>
              <a:t>haemocoel</a:t>
            </a:r>
            <a:r>
              <a:rPr lang="en-GB" sz="2400" dirty="0" smtClean="0">
                <a:solidFill>
                  <a:srgbClr val="010066"/>
                </a:solidFill>
              </a:rPr>
              <a:t> </a:t>
            </a:r>
            <a:r>
              <a:rPr lang="en-GB" sz="2400" dirty="0">
                <a:solidFill>
                  <a:srgbClr val="010066"/>
                </a:solidFill>
              </a:rPr>
              <a:t>w</a:t>
            </a:r>
            <a:r>
              <a:rPr lang="en-GB" sz="2400" dirty="0" smtClean="0">
                <a:solidFill>
                  <a:srgbClr val="010066"/>
                </a:solidFill>
              </a:rPr>
              <a:t>here </a:t>
            </a:r>
            <a:r>
              <a:rPr lang="en-GB" sz="2400" dirty="0">
                <a:solidFill>
                  <a:srgbClr val="010066"/>
                </a:solidFill>
              </a:rPr>
              <a:t>organs and </a:t>
            </a:r>
            <a:r>
              <a:rPr lang="en-GB" sz="2400" dirty="0" smtClean="0">
                <a:solidFill>
                  <a:srgbClr val="010066"/>
                </a:solidFill>
              </a:rPr>
              <a:t>tissues are bathed by the </a:t>
            </a:r>
            <a:r>
              <a:rPr lang="en-GB" sz="2400" dirty="0" err="1" smtClean="0">
                <a:solidFill>
                  <a:srgbClr val="010066"/>
                </a:solidFill>
              </a:rPr>
              <a:t>haemolymph</a:t>
            </a:r>
            <a:r>
              <a:rPr lang="en-GB" sz="2400" dirty="0" smtClean="0">
                <a:solidFill>
                  <a:srgbClr val="010066"/>
                </a:solidFill>
              </a:rPr>
              <a:t>, </a:t>
            </a:r>
            <a:r>
              <a:rPr lang="en-GB" sz="2400" dirty="0">
                <a:solidFill>
                  <a:srgbClr val="010066"/>
                </a:solidFill>
              </a:rPr>
              <a:t>enabling the diffusion of substances</a:t>
            </a:r>
            <a:endParaRPr lang="en-GB" sz="2400" dirty="0" smtClean="0">
              <a:solidFill>
                <a:srgbClr val="010066"/>
              </a:solidFill>
            </a:endParaRPr>
          </a:p>
        </p:txBody>
      </p:sp>
      <p:grpSp>
        <p:nvGrpSpPr>
          <p:cNvPr id="6" name="Group 5"/>
          <p:cNvGrpSpPr/>
          <p:nvPr/>
        </p:nvGrpSpPr>
        <p:grpSpPr>
          <a:xfrm>
            <a:off x="4408488" y="4038599"/>
            <a:ext cx="3668712" cy="2733993"/>
            <a:chOff x="4965700" y="2063750"/>
            <a:chExt cx="4038600" cy="2914650"/>
          </a:xfrm>
        </p:grpSpPr>
        <p:pic>
          <p:nvPicPr>
            <p:cNvPr id="7" name="Picture 14" descr="open circ schemati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5700" y="2063750"/>
              <a:ext cx="4038600" cy="291465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2"/>
            <p:cNvSpPr txBox="1">
              <a:spLocks noChangeArrowheads="1"/>
            </p:cNvSpPr>
            <p:nvPr/>
          </p:nvSpPr>
          <p:spPr bwMode="auto">
            <a:xfrm>
              <a:off x="6384925" y="2528888"/>
              <a:ext cx="930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pPr>
              <a:r>
                <a:rPr lang="en-GB" sz="2400" b="1" dirty="0" smtClean="0">
                  <a:solidFill>
                    <a:srgbClr val="10BC45"/>
                  </a:solidFill>
                </a:rPr>
                <a:t>heart</a:t>
              </a:r>
            </a:p>
          </p:txBody>
        </p:sp>
        <p:sp>
          <p:nvSpPr>
            <p:cNvPr id="9" name="Text Box 13"/>
            <p:cNvSpPr txBox="1">
              <a:spLocks noChangeArrowheads="1"/>
            </p:cNvSpPr>
            <p:nvPr/>
          </p:nvSpPr>
          <p:spPr bwMode="auto">
            <a:xfrm>
              <a:off x="5876925" y="3659188"/>
              <a:ext cx="1776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pPr>
              <a:r>
                <a:rPr lang="en-GB" sz="2400" b="1" smtClean="0">
                  <a:solidFill>
                    <a:srgbClr val="10BC45"/>
                  </a:solidFill>
                </a:rPr>
                <a:t>haemocoel</a:t>
              </a:r>
            </a:p>
          </p:txBody>
        </p:sp>
      </p:grpSp>
    </p:spTree>
    <p:extLst>
      <p:ext uri="{BB962C8B-B14F-4D97-AF65-F5344CB8AC3E}">
        <p14:creationId xmlns:p14="http://schemas.microsoft.com/office/powerpoint/2010/main" val="30427885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458200" cy="1143000"/>
          </a:xfrm>
        </p:spPr>
        <p:txBody>
          <a:bodyPr/>
          <a:lstStyle/>
          <a:p>
            <a:r>
              <a:rPr lang="en-US" dirty="0" smtClean="0"/>
              <a:t>Oxygen Dissociation Curve (S-shaped)</a:t>
            </a:r>
            <a:endParaRPr lang="en-US" dirty="0"/>
          </a:p>
        </p:txBody>
      </p:sp>
      <p:sp>
        <p:nvSpPr>
          <p:cNvPr id="3" name="Content Placeholder 2"/>
          <p:cNvSpPr>
            <a:spLocks noGrp="1"/>
          </p:cNvSpPr>
          <p:nvPr>
            <p:ph sz="quarter" idx="1"/>
          </p:nvPr>
        </p:nvSpPr>
        <p:spPr>
          <a:xfrm>
            <a:off x="762000" y="838200"/>
            <a:ext cx="8153400" cy="990600"/>
          </a:xfrm>
        </p:spPr>
        <p:txBody>
          <a:bodyPr>
            <a:normAutofit fontScale="77500" lnSpcReduction="20000"/>
          </a:bodyPr>
          <a:lstStyle/>
          <a:p>
            <a:r>
              <a:rPr lang="en-US" i="1" dirty="0" smtClean="0"/>
              <a:t>Shows % </a:t>
            </a:r>
            <a:r>
              <a:rPr lang="en-US" i="1" dirty="0" err="1" smtClean="0"/>
              <a:t>Hb</a:t>
            </a:r>
            <a:r>
              <a:rPr lang="en-US" i="1" dirty="0" smtClean="0"/>
              <a:t> bound to oxygen (dissociation refers to coming unbound)</a:t>
            </a:r>
          </a:p>
          <a:p>
            <a:r>
              <a:rPr lang="en-US" i="1" dirty="0" smtClean="0"/>
              <a:t>Normal </a:t>
            </a:r>
            <a:r>
              <a:rPr lang="en-US" i="1" dirty="0" err="1" smtClean="0"/>
              <a:t>atmopheric</a:t>
            </a:r>
            <a:r>
              <a:rPr lang="en-US" i="1" dirty="0" smtClean="0"/>
              <a:t> pressure =100 </a:t>
            </a:r>
            <a:r>
              <a:rPr lang="en-US" i="1" dirty="0" err="1" smtClean="0"/>
              <a:t>kPa</a:t>
            </a:r>
            <a:endParaRPr lang="en-US" i="1" dirty="0" smtClean="0"/>
          </a:p>
          <a:p>
            <a:r>
              <a:rPr lang="en-US" i="1" dirty="0" smtClean="0"/>
              <a:t>Since O2 is about 21% of air it’s normal pressure is 21 </a:t>
            </a:r>
            <a:r>
              <a:rPr lang="en-US" i="1" dirty="0" err="1" smtClean="0"/>
              <a:t>kPa</a:t>
            </a:r>
            <a:endParaRPr lang="en-US" i="1" dirty="0" smtClean="0"/>
          </a:p>
          <a:p>
            <a:endParaRPr lang="en-US" dirty="0"/>
          </a:p>
        </p:txBody>
      </p:sp>
      <p:pic>
        <p:nvPicPr>
          <p:cNvPr id="185346" name="Picture 2" descr="http://www.s-cool.co.uk/a-level/assets/learn_its/alevel/biology/transport/blood/2008-01-22_110738.gif"/>
          <p:cNvPicPr>
            <a:picLocks noChangeAspect="1" noChangeArrowheads="1"/>
          </p:cNvPicPr>
          <p:nvPr/>
        </p:nvPicPr>
        <p:blipFill>
          <a:blip r:embed="rId2" cstate="print"/>
          <a:srcRect/>
          <a:stretch>
            <a:fillRect/>
          </a:stretch>
        </p:blipFill>
        <p:spPr bwMode="auto">
          <a:xfrm>
            <a:off x="3429000" y="1828800"/>
            <a:ext cx="5364635" cy="4447605"/>
          </a:xfrm>
          <a:prstGeom prst="rect">
            <a:avLst/>
          </a:prstGeom>
          <a:noFill/>
        </p:spPr>
      </p:pic>
      <p:sp>
        <p:nvSpPr>
          <p:cNvPr id="5" name="TextBox 4"/>
          <p:cNvSpPr txBox="1"/>
          <p:nvPr/>
        </p:nvSpPr>
        <p:spPr>
          <a:xfrm>
            <a:off x="4953000" y="6324600"/>
            <a:ext cx="3770584" cy="369332"/>
          </a:xfrm>
          <a:prstGeom prst="rect">
            <a:avLst/>
          </a:prstGeom>
          <a:noFill/>
        </p:spPr>
        <p:txBody>
          <a:bodyPr wrap="none" rtlCol="0">
            <a:spAutoFit/>
          </a:bodyPr>
          <a:lstStyle/>
          <a:p>
            <a:r>
              <a:rPr lang="en-US" dirty="0" smtClean="0"/>
              <a:t>pO2 is a measure of oxygen conc.)</a:t>
            </a:r>
            <a:endParaRPr lang="en-US" dirty="0"/>
          </a:p>
        </p:txBody>
      </p:sp>
      <p:sp>
        <p:nvSpPr>
          <p:cNvPr id="7" name="TextBox 6"/>
          <p:cNvSpPr txBox="1"/>
          <p:nvPr/>
        </p:nvSpPr>
        <p:spPr>
          <a:xfrm>
            <a:off x="381000" y="2057400"/>
            <a:ext cx="3124200" cy="1754326"/>
          </a:xfrm>
          <a:prstGeom prst="rect">
            <a:avLst/>
          </a:prstGeom>
          <a:noFill/>
        </p:spPr>
        <p:txBody>
          <a:bodyPr wrap="square" rtlCol="0">
            <a:spAutoFit/>
          </a:bodyPr>
          <a:lstStyle/>
          <a:p>
            <a:r>
              <a:rPr lang="en-US" dirty="0" err="1" smtClean="0"/>
              <a:t>Hb</a:t>
            </a:r>
            <a:r>
              <a:rPr lang="en-US" dirty="0" smtClean="0"/>
              <a:t> has a high affinity for oxygen when the concentration is high, so it binds the oxygen (</a:t>
            </a:r>
            <a:r>
              <a:rPr lang="en-US" dirty="0" err="1" smtClean="0"/>
              <a:t>i.e</a:t>
            </a:r>
            <a:r>
              <a:rPr lang="en-US" dirty="0" smtClean="0"/>
              <a:t> at lungs-almost fully saturated)</a:t>
            </a:r>
            <a:endParaRPr lang="en-US" dirty="0"/>
          </a:p>
        </p:txBody>
      </p:sp>
      <p:sp>
        <p:nvSpPr>
          <p:cNvPr id="8" name="TextBox 7"/>
          <p:cNvSpPr txBox="1"/>
          <p:nvPr/>
        </p:nvSpPr>
        <p:spPr>
          <a:xfrm>
            <a:off x="457200" y="4038600"/>
            <a:ext cx="2667000" cy="1754326"/>
          </a:xfrm>
          <a:prstGeom prst="rect">
            <a:avLst/>
          </a:prstGeom>
          <a:noFill/>
        </p:spPr>
        <p:txBody>
          <a:bodyPr wrap="square" rtlCol="0">
            <a:spAutoFit/>
          </a:bodyPr>
          <a:lstStyle/>
          <a:p>
            <a:r>
              <a:rPr lang="en-US" dirty="0" err="1" smtClean="0"/>
              <a:t>Hb</a:t>
            </a:r>
            <a:r>
              <a:rPr lang="en-US" dirty="0" smtClean="0"/>
              <a:t> has a low affinity for oxygen where the concentration is low, so it releases the oxygen (i.e. at respiring tissues)</a:t>
            </a:r>
            <a:endParaRPr lang="en-US" dirty="0"/>
          </a:p>
        </p:txBody>
      </p:sp>
      <p:cxnSp>
        <p:nvCxnSpPr>
          <p:cNvPr id="10" name="Straight Arrow Connector 9"/>
          <p:cNvCxnSpPr/>
          <p:nvPr/>
        </p:nvCxnSpPr>
        <p:spPr>
          <a:xfrm>
            <a:off x="3276600" y="2438400"/>
            <a:ext cx="35052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048000" y="4419600"/>
            <a:ext cx="13716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467600" cy="1143000"/>
          </a:xfrm>
        </p:spPr>
        <p:txBody>
          <a:bodyPr/>
          <a:lstStyle/>
          <a:p>
            <a:r>
              <a:rPr lang="en-US" dirty="0" smtClean="0"/>
              <a:t>Special adaptations</a:t>
            </a:r>
            <a:endParaRPr lang="en-US" dirty="0"/>
          </a:p>
        </p:txBody>
      </p:sp>
      <p:sp>
        <p:nvSpPr>
          <p:cNvPr id="3" name="Content Placeholder 2"/>
          <p:cNvSpPr>
            <a:spLocks noGrp="1"/>
          </p:cNvSpPr>
          <p:nvPr>
            <p:ph sz="quarter" idx="1"/>
          </p:nvPr>
        </p:nvSpPr>
        <p:spPr>
          <a:xfrm>
            <a:off x="457200" y="838200"/>
            <a:ext cx="8229600" cy="2286001"/>
          </a:xfrm>
        </p:spPr>
        <p:txBody>
          <a:bodyPr>
            <a:normAutofit/>
          </a:bodyPr>
          <a:lstStyle/>
          <a:p>
            <a:r>
              <a:rPr lang="en-US" dirty="0" smtClean="0"/>
              <a:t>The oxygen </a:t>
            </a:r>
            <a:r>
              <a:rPr lang="en-US" dirty="0"/>
              <a:t>dissociation curves for llama </a:t>
            </a:r>
            <a:r>
              <a:rPr lang="en-US" dirty="0" err="1"/>
              <a:t>haemoglobin</a:t>
            </a:r>
            <a:r>
              <a:rPr lang="en-US" dirty="0"/>
              <a:t> </a:t>
            </a:r>
            <a:r>
              <a:rPr lang="en-US" dirty="0" smtClean="0"/>
              <a:t>shows a </a:t>
            </a:r>
            <a:r>
              <a:rPr lang="en-US" dirty="0"/>
              <a:t>physiological adaptation for life in </a:t>
            </a:r>
            <a:r>
              <a:rPr lang="en-US" dirty="0" smtClean="0"/>
              <a:t>oxygen depleted conditions (such as high altitudes)</a:t>
            </a:r>
            <a:endParaRPr lang="en-US" dirty="0"/>
          </a:p>
        </p:txBody>
      </p:sp>
      <p:sp>
        <p:nvSpPr>
          <p:cNvPr id="5" name="TextBox 4"/>
          <p:cNvSpPr txBox="1"/>
          <p:nvPr/>
        </p:nvSpPr>
        <p:spPr>
          <a:xfrm>
            <a:off x="457200" y="2133600"/>
            <a:ext cx="2743200" cy="2031325"/>
          </a:xfrm>
          <a:prstGeom prst="rect">
            <a:avLst/>
          </a:prstGeom>
          <a:noFill/>
        </p:spPr>
        <p:txBody>
          <a:bodyPr wrap="square" rtlCol="0">
            <a:spAutoFit/>
          </a:bodyPr>
          <a:lstStyle/>
          <a:p>
            <a:pPr>
              <a:buFont typeface="Arial" pitchFamily="34" charset="0"/>
              <a:buChar char="•"/>
            </a:pPr>
            <a:r>
              <a:rPr lang="en-US" dirty="0" smtClean="0"/>
              <a:t>Llama </a:t>
            </a:r>
            <a:r>
              <a:rPr lang="en-US" dirty="0" err="1" smtClean="0"/>
              <a:t>Hb</a:t>
            </a:r>
            <a:r>
              <a:rPr lang="en-US" dirty="0" smtClean="0"/>
              <a:t> loads oxygen more easily at the lungs when the oxygen conc. (partial pressure)  is lower</a:t>
            </a:r>
          </a:p>
          <a:p>
            <a:pPr>
              <a:buFont typeface="Arial" pitchFamily="34" charset="0"/>
              <a:buChar char="•"/>
            </a:pPr>
            <a:r>
              <a:rPr lang="en-US" dirty="0" smtClean="0"/>
              <a:t>More red blood cells are also produced</a:t>
            </a:r>
            <a:endParaRPr lang="en-US" dirty="0"/>
          </a:p>
        </p:txBody>
      </p:sp>
      <p:pic>
        <p:nvPicPr>
          <p:cNvPr id="165890" name="Picture 2" descr="http://www.bio.davidson.edu/Courses/anphys/1999/Dickens/llama.8.gif"/>
          <p:cNvPicPr>
            <a:picLocks noChangeAspect="1" noChangeArrowheads="1"/>
          </p:cNvPicPr>
          <p:nvPr/>
        </p:nvPicPr>
        <p:blipFill>
          <a:blip r:embed="rId2" cstate="print"/>
          <a:srcRect/>
          <a:stretch>
            <a:fillRect/>
          </a:stretch>
        </p:blipFill>
        <p:spPr bwMode="auto">
          <a:xfrm>
            <a:off x="3276600" y="2362200"/>
            <a:ext cx="5602014" cy="3962400"/>
          </a:xfrm>
          <a:prstGeom prst="rect">
            <a:avLst/>
          </a:prstGeom>
          <a:noFill/>
        </p:spPr>
      </p:pic>
      <p:pic>
        <p:nvPicPr>
          <p:cNvPr id="165892" name="Picture 4" descr="http://www.bio.davidson.edu/Courses/anphys/1999/Dickens/twoalpacas.jpg"/>
          <p:cNvPicPr>
            <a:picLocks noChangeAspect="1" noChangeArrowheads="1"/>
          </p:cNvPicPr>
          <p:nvPr/>
        </p:nvPicPr>
        <p:blipFill>
          <a:blip r:embed="rId3" cstate="print"/>
          <a:srcRect/>
          <a:stretch>
            <a:fillRect/>
          </a:stretch>
        </p:blipFill>
        <p:spPr bwMode="auto">
          <a:xfrm>
            <a:off x="0" y="4849374"/>
            <a:ext cx="3352800" cy="2008626"/>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7467600" cy="1143000"/>
          </a:xfrm>
        </p:spPr>
        <p:txBody>
          <a:bodyPr/>
          <a:lstStyle/>
          <a:p>
            <a:r>
              <a:rPr lang="en-US" dirty="0" smtClean="0"/>
              <a:t>Special adaptations</a:t>
            </a:r>
            <a:endParaRPr lang="en-US" dirty="0"/>
          </a:p>
        </p:txBody>
      </p:sp>
      <p:sp>
        <p:nvSpPr>
          <p:cNvPr id="3" name="Content Placeholder 2"/>
          <p:cNvSpPr>
            <a:spLocks noGrp="1"/>
          </p:cNvSpPr>
          <p:nvPr>
            <p:ph sz="quarter" idx="1"/>
          </p:nvPr>
        </p:nvSpPr>
        <p:spPr>
          <a:xfrm>
            <a:off x="457200" y="1371600"/>
            <a:ext cx="4267200" cy="5102352"/>
          </a:xfrm>
        </p:spPr>
        <p:txBody>
          <a:bodyPr/>
          <a:lstStyle/>
          <a:p>
            <a:r>
              <a:rPr lang="en-US" dirty="0" smtClean="0"/>
              <a:t>lugworm </a:t>
            </a:r>
            <a:r>
              <a:rPr lang="en-US" dirty="0" err="1" smtClean="0"/>
              <a:t>haemoglobin</a:t>
            </a:r>
            <a:r>
              <a:rPr lang="en-US" dirty="0" smtClean="0"/>
              <a:t> also has a high affinity for oxygen at low </a:t>
            </a:r>
            <a:r>
              <a:rPr lang="en-US" dirty="0" err="1" smtClean="0"/>
              <a:t>conc</a:t>
            </a:r>
            <a:r>
              <a:rPr lang="en-US" dirty="0" smtClean="0"/>
              <a:t> (partial pressure) </a:t>
            </a:r>
          </a:p>
          <a:p>
            <a:r>
              <a:rPr lang="en-US" dirty="0" smtClean="0"/>
              <a:t>These worms live in the sand at the seashore and have a low metabolic rate</a:t>
            </a:r>
            <a:endParaRPr lang="en-US" dirty="0"/>
          </a:p>
        </p:txBody>
      </p:sp>
      <p:pic>
        <p:nvPicPr>
          <p:cNvPr id="186372" name="Picture 4" descr="http://farm3.static.flickr.com/2485/3853112633_2730276810.jpg"/>
          <p:cNvPicPr>
            <a:picLocks noChangeAspect="1" noChangeArrowheads="1"/>
          </p:cNvPicPr>
          <p:nvPr/>
        </p:nvPicPr>
        <p:blipFill>
          <a:blip r:embed="rId2" cstate="print"/>
          <a:srcRect/>
          <a:stretch>
            <a:fillRect/>
          </a:stretch>
        </p:blipFill>
        <p:spPr bwMode="auto">
          <a:xfrm>
            <a:off x="5067300" y="3765499"/>
            <a:ext cx="4305300" cy="3168701"/>
          </a:xfrm>
          <a:prstGeom prst="rect">
            <a:avLst/>
          </a:prstGeom>
          <a:noFill/>
        </p:spPr>
      </p:pic>
      <p:pic>
        <p:nvPicPr>
          <p:cNvPr id="186370" name="Picture 2" descr="http://www.dscc.edu/custom/bwilliams/Biology2/bio2animal/lugworm.jpg"/>
          <p:cNvPicPr>
            <a:picLocks noChangeAspect="1" noChangeArrowheads="1"/>
          </p:cNvPicPr>
          <p:nvPr/>
        </p:nvPicPr>
        <p:blipFill>
          <a:blip r:embed="rId3" cstate="print"/>
          <a:srcRect/>
          <a:stretch>
            <a:fillRect/>
          </a:stretch>
        </p:blipFill>
        <p:spPr bwMode="auto">
          <a:xfrm>
            <a:off x="5105400" y="0"/>
            <a:ext cx="4038600" cy="3943472"/>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7467600" cy="1143000"/>
          </a:xfrm>
        </p:spPr>
        <p:txBody>
          <a:bodyPr/>
          <a:lstStyle/>
          <a:p>
            <a:r>
              <a:rPr lang="en-US" dirty="0" smtClean="0"/>
              <a:t>Special adaptations</a:t>
            </a:r>
            <a:endParaRPr lang="en-US" dirty="0"/>
          </a:p>
        </p:txBody>
      </p:sp>
      <p:sp>
        <p:nvSpPr>
          <p:cNvPr id="3" name="Content Placeholder 2"/>
          <p:cNvSpPr>
            <a:spLocks noGrp="1"/>
          </p:cNvSpPr>
          <p:nvPr>
            <p:ph sz="quarter" idx="1"/>
          </p:nvPr>
        </p:nvSpPr>
        <p:spPr>
          <a:xfrm>
            <a:off x="381000" y="762000"/>
            <a:ext cx="7467600" cy="2057400"/>
          </a:xfrm>
        </p:spPr>
        <p:txBody>
          <a:bodyPr>
            <a:normAutofit/>
          </a:bodyPr>
          <a:lstStyle/>
          <a:p>
            <a:r>
              <a:rPr lang="en-US" dirty="0" err="1" smtClean="0"/>
              <a:t>Myoglobin</a:t>
            </a:r>
            <a:r>
              <a:rPr lang="en-US" dirty="0" smtClean="0"/>
              <a:t> – has a dissociation curve far to the left of the normal curve.</a:t>
            </a:r>
          </a:p>
          <a:p>
            <a:r>
              <a:rPr lang="en-US" dirty="0" smtClean="0"/>
              <a:t>Found in muscles to take oxygen from blood</a:t>
            </a:r>
          </a:p>
        </p:txBody>
      </p:sp>
      <p:pic>
        <p:nvPicPr>
          <p:cNvPr id="4" name="Picture 2" descr="http://diatronic.co.uk/nds/webpub/Oxysat.gif"/>
          <p:cNvPicPr>
            <a:picLocks noChangeAspect="1" noChangeArrowheads="1"/>
          </p:cNvPicPr>
          <p:nvPr/>
        </p:nvPicPr>
        <p:blipFill>
          <a:blip r:embed="rId2" cstate="print"/>
          <a:srcRect/>
          <a:stretch>
            <a:fillRect/>
          </a:stretch>
        </p:blipFill>
        <p:spPr bwMode="auto">
          <a:xfrm>
            <a:off x="2286000" y="2285492"/>
            <a:ext cx="6537652" cy="4343908"/>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67600" cy="1143000"/>
          </a:xfrm>
        </p:spPr>
        <p:txBody>
          <a:bodyPr/>
          <a:lstStyle/>
          <a:p>
            <a:r>
              <a:rPr lang="en-US" dirty="0" smtClean="0"/>
              <a:t>Bohr Effect</a:t>
            </a:r>
            <a:endParaRPr lang="en-US" dirty="0"/>
          </a:p>
        </p:txBody>
      </p:sp>
      <p:sp>
        <p:nvSpPr>
          <p:cNvPr id="3" name="Content Placeholder 2"/>
          <p:cNvSpPr>
            <a:spLocks noGrp="1"/>
          </p:cNvSpPr>
          <p:nvPr>
            <p:ph sz="quarter" idx="1"/>
          </p:nvPr>
        </p:nvSpPr>
        <p:spPr>
          <a:xfrm>
            <a:off x="457200" y="1219200"/>
            <a:ext cx="7467600" cy="5254752"/>
          </a:xfrm>
        </p:spPr>
        <p:txBody>
          <a:bodyPr>
            <a:normAutofit/>
          </a:bodyPr>
          <a:lstStyle/>
          <a:p>
            <a:r>
              <a:rPr lang="en-US" dirty="0" smtClean="0"/>
              <a:t>–binding of oxygen is also affected by the amount of CO</a:t>
            </a:r>
            <a:r>
              <a:rPr lang="en-US" baseline="-25000" dirty="0" smtClean="0"/>
              <a:t>2</a:t>
            </a:r>
            <a:r>
              <a:rPr lang="en-US" dirty="0" smtClean="0"/>
              <a:t> present</a:t>
            </a:r>
          </a:p>
          <a:p>
            <a:r>
              <a:rPr lang="en-US" dirty="0" smtClean="0"/>
              <a:t>lowered pH due to dissolved carbon dioxide reduces the oxygen affinity of </a:t>
            </a:r>
            <a:r>
              <a:rPr lang="en-US" dirty="0" err="1" smtClean="0"/>
              <a:t>haemoglobin</a:t>
            </a:r>
            <a:r>
              <a:rPr lang="en-US" dirty="0"/>
              <a:t> </a:t>
            </a:r>
            <a:r>
              <a:rPr lang="en-US" dirty="0" smtClean="0"/>
              <a:t>(thus releasing it where it is most required)</a:t>
            </a:r>
          </a:p>
        </p:txBody>
      </p:sp>
      <p:pic>
        <p:nvPicPr>
          <p:cNvPr id="24578" name="Picture 2" descr="http://3.bp.blogspot.com/_ioJA0vtQh0I/S4jql17lkvI/AAAAAAAAA3g/mMbdisITYGk/s320/13C.jpg"/>
          <p:cNvPicPr>
            <a:picLocks noChangeAspect="1" noChangeArrowheads="1"/>
          </p:cNvPicPr>
          <p:nvPr/>
        </p:nvPicPr>
        <p:blipFill>
          <a:blip r:embed="rId2" cstate="print"/>
          <a:srcRect/>
          <a:stretch>
            <a:fillRect/>
          </a:stretch>
        </p:blipFill>
        <p:spPr bwMode="auto">
          <a:xfrm>
            <a:off x="4343400" y="3406172"/>
            <a:ext cx="4648200" cy="3451828"/>
          </a:xfrm>
          <a:prstGeom prst="rect">
            <a:avLst/>
          </a:prstGeom>
          <a:noFill/>
        </p:spPr>
      </p:pic>
      <p:sp>
        <p:nvSpPr>
          <p:cNvPr id="5" name="TextBox 4"/>
          <p:cNvSpPr txBox="1"/>
          <p:nvPr/>
        </p:nvSpPr>
        <p:spPr>
          <a:xfrm>
            <a:off x="609600" y="3352800"/>
            <a:ext cx="3200400" cy="923330"/>
          </a:xfrm>
          <a:prstGeom prst="rect">
            <a:avLst/>
          </a:prstGeom>
          <a:noFill/>
        </p:spPr>
        <p:txBody>
          <a:bodyPr wrap="square" rtlCol="0">
            <a:spAutoFit/>
          </a:bodyPr>
          <a:lstStyle/>
          <a:p>
            <a:r>
              <a:rPr lang="en-US" dirty="0" smtClean="0"/>
              <a:t>Respiring tissues are high in CO</a:t>
            </a:r>
            <a:r>
              <a:rPr lang="en-US" baseline="-25000" dirty="0" smtClean="0"/>
              <a:t>2</a:t>
            </a:r>
            <a:r>
              <a:rPr lang="en-US" dirty="0" smtClean="0"/>
              <a:t>, so less oxygen stays bound to </a:t>
            </a:r>
            <a:r>
              <a:rPr lang="en-US" dirty="0" err="1" smtClean="0"/>
              <a:t>Hb</a:t>
            </a:r>
            <a:endParaRPr lang="en-US" dirty="0"/>
          </a:p>
        </p:txBody>
      </p:sp>
      <p:cxnSp>
        <p:nvCxnSpPr>
          <p:cNvPr id="7" name="Straight Arrow Connector 6"/>
          <p:cNvCxnSpPr/>
          <p:nvPr/>
        </p:nvCxnSpPr>
        <p:spPr>
          <a:xfrm>
            <a:off x="2514600" y="4114800"/>
            <a:ext cx="3124200" cy="1676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467600" cy="1143000"/>
          </a:xfrm>
        </p:spPr>
        <p:txBody>
          <a:bodyPr/>
          <a:lstStyle/>
          <a:p>
            <a:r>
              <a:rPr lang="en-US" dirty="0" smtClean="0"/>
              <a:t>carbon dioxide transport</a:t>
            </a:r>
            <a:endParaRPr lang="en-US" dirty="0"/>
          </a:p>
        </p:txBody>
      </p:sp>
      <p:sp>
        <p:nvSpPr>
          <p:cNvPr id="3" name="Content Placeholder 2"/>
          <p:cNvSpPr>
            <a:spLocks noGrp="1"/>
          </p:cNvSpPr>
          <p:nvPr>
            <p:ph sz="quarter" idx="1"/>
          </p:nvPr>
        </p:nvSpPr>
        <p:spPr>
          <a:xfrm>
            <a:off x="457200" y="914400"/>
            <a:ext cx="8229600" cy="3733800"/>
          </a:xfrm>
        </p:spPr>
        <p:txBody>
          <a:bodyPr>
            <a:normAutofit/>
          </a:bodyPr>
          <a:lstStyle/>
          <a:p>
            <a:r>
              <a:rPr lang="en-US" dirty="0" smtClean="0"/>
              <a:t>Some is transported in red blood cells bound to </a:t>
            </a:r>
            <a:r>
              <a:rPr lang="en-US" dirty="0" err="1" smtClean="0"/>
              <a:t>Hb</a:t>
            </a:r>
            <a:r>
              <a:rPr lang="en-US" dirty="0" smtClean="0"/>
              <a:t> as </a:t>
            </a:r>
            <a:r>
              <a:rPr lang="en-US" dirty="0" err="1" smtClean="0"/>
              <a:t>carbino-haemoglobin</a:t>
            </a:r>
            <a:r>
              <a:rPr lang="en-US" dirty="0" smtClean="0"/>
              <a:t> (10%)</a:t>
            </a:r>
          </a:p>
          <a:p>
            <a:r>
              <a:rPr lang="en-US" dirty="0" smtClean="0"/>
              <a:t>Some is dissolved in the plasma (5%)</a:t>
            </a:r>
          </a:p>
          <a:p>
            <a:r>
              <a:rPr lang="en-US" dirty="0" smtClean="0"/>
              <a:t>most is converted in the red blood cells to bicarbonate (85%)  which is then dissolved in the plasma (by enzyme carbonic </a:t>
            </a:r>
            <a:r>
              <a:rPr lang="en-US" dirty="0" err="1" smtClean="0"/>
              <a:t>anhydrase</a:t>
            </a:r>
            <a:r>
              <a:rPr lang="en-US" dirty="0" smtClean="0"/>
              <a:t>)</a:t>
            </a:r>
          </a:p>
          <a:p>
            <a:pPr>
              <a:buNone/>
            </a:pP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7467600" cy="1143000"/>
          </a:xfrm>
        </p:spPr>
        <p:txBody>
          <a:bodyPr/>
          <a:lstStyle/>
          <a:p>
            <a:r>
              <a:rPr lang="en-US" dirty="0" smtClean="0"/>
              <a:t>Chloride shift</a:t>
            </a:r>
            <a:endParaRPr lang="en-US" dirty="0"/>
          </a:p>
        </p:txBody>
      </p:sp>
      <p:sp>
        <p:nvSpPr>
          <p:cNvPr id="3" name="Content Placeholder 2"/>
          <p:cNvSpPr>
            <a:spLocks noGrp="1"/>
          </p:cNvSpPr>
          <p:nvPr>
            <p:ph sz="quarter" idx="1"/>
          </p:nvPr>
        </p:nvSpPr>
        <p:spPr>
          <a:xfrm>
            <a:off x="457200" y="1066800"/>
            <a:ext cx="8153400" cy="5559552"/>
          </a:xfrm>
        </p:spPr>
        <p:txBody>
          <a:bodyPr/>
          <a:lstStyle/>
          <a:p>
            <a:r>
              <a:rPr lang="en-US" dirty="0" smtClean="0"/>
              <a:t>The chloride shift refers to the influx of chloride ions into the red blood cells to preserve electrical neutrality as the bicarbonate leaves</a:t>
            </a:r>
          </a:p>
          <a:p>
            <a:endParaRPr lang="en-US" sz="2000" dirty="0" smtClean="0"/>
          </a:p>
          <a:p>
            <a:endParaRPr lang="en-US" dirty="0" smtClean="0"/>
          </a:p>
          <a:p>
            <a:endParaRPr lang="en-US" dirty="0"/>
          </a:p>
        </p:txBody>
      </p:sp>
      <p:grpSp>
        <p:nvGrpSpPr>
          <p:cNvPr id="7" name="Group 6"/>
          <p:cNvGrpSpPr/>
          <p:nvPr/>
        </p:nvGrpSpPr>
        <p:grpSpPr>
          <a:xfrm>
            <a:off x="838200" y="2362200"/>
            <a:ext cx="7566624" cy="3352800"/>
            <a:chOff x="838200" y="2362200"/>
            <a:chExt cx="7566624" cy="3352800"/>
          </a:xfrm>
        </p:grpSpPr>
        <p:pic>
          <p:nvPicPr>
            <p:cNvPr id="4" name="Picture 2" descr="http://homepages.ius.edu/kedmonds/carbonic.jpg"/>
            <p:cNvPicPr>
              <a:picLocks noChangeAspect="1" noChangeArrowheads="1"/>
            </p:cNvPicPr>
            <p:nvPr/>
          </p:nvPicPr>
          <p:blipFill>
            <a:blip r:embed="rId2" cstate="print"/>
            <a:srcRect/>
            <a:stretch>
              <a:fillRect/>
            </a:stretch>
          </p:blipFill>
          <p:spPr bwMode="auto">
            <a:xfrm>
              <a:off x="2895600" y="2362200"/>
              <a:ext cx="5509224" cy="3352800"/>
            </a:xfrm>
            <a:prstGeom prst="rect">
              <a:avLst/>
            </a:prstGeom>
            <a:noFill/>
          </p:spPr>
        </p:pic>
        <p:sp>
          <p:nvSpPr>
            <p:cNvPr id="5" name="TextBox 4"/>
            <p:cNvSpPr txBox="1"/>
            <p:nvPr/>
          </p:nvSpPr>
          <p:spPr>
            <a:xfrm>
              <a:off x="838200" y="2819400"/>
              <a:ext cx="1654620" cy="369332"/>
            </a:xfrm>
            <a:prstGeom prst="rect">
              <a:avLst/>
            </a:prstGeom>
            <a:noFill/>
          </p:spPr>
          <p:txBody>
            <a:bodyPr wrap="none" rtlCol="0">
              <a:spAutoFit/>
            </a:bodyPr>
            <a:lstStyle/>
            <a:p>
              <a:r>
                <a:rPr lang="en-US" dirty="0" smtClean="0"/>
                <a:t>Red blood cell</a:t>
              </a:r>
              <a:endParaRPr lang="en-US" dirty="0"/>
            </a:p>
          </p:txBody>
        </p:sp>
        <p:sp>
          <p:nvSpPr>
            <p:cNvPr id="6" name="TextBox 5"/>
            <p:cNvSpPr txBox="1"/>
            <p:nvPr/>
          </p:nvSpPr>
          <p:spPr>
            <a:xfrm>
              <a:off x="914400" y="4953000"/>
              <a:ext cx="958917" cy="369332"/>
            </a:xfrm>
            <a:prstGeom prst="rect">
              <a:avLst/>
            </a:prstGeom>
            <a:noFill/>
          </p:spPr>
          <p:txBody>
            <a:bodyPr wrap="none" rtlCol="0">
              <a:spAutoFit/>
            </a:bodyPr>
            <a:lstStyle/>
            <a:p>
              <a:r>
                <a:rPr lang="en-US" dirty="0" smtClean="0"/>
                <a:t>plasma</a:t>
              </a:r>
              <a:endParaRPr lang="en-US" dirty="0"/>
            </a:p>
          </p:txBody>
        </p:sp>
        <p:cxnSp>
          <p:nvCxnSpPr>
            <p:cNvPr id="8" name="Straight Arrow Connector 7"/>
            <p:cNvCxnSpPr>
              <a:stCxn id="5" idx="3"/>
            </p:cNvCxnSpPr>
            <p:nvPr/>
          </p:nvCxnSpPr>
          <p:spPr>
            <a:xfrm>
              <a:off x="2492820" y="3004066"/>
              <a:ext cx="707580" cy="1963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057400" y="5181600"/>
              <a:ext cx="1066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en-US" dirty="0" smtClean="0"/>
              <a:t>STEPS: Chloride shift</a:t>
            </a:r>
            <a:br>
              <a:rPr lang="en-US" dirty="0" smtClean="0"/>
            </a:br>
            <a:endParaRPr lang="en-US" dirty="0"/>
          </a:p>
        </p:txBody>
      </p:sp>
      <p:sp>
        <p:nvSpPr>
          <p:cNvPr id="3" name="Content Placeholder 2"/>
          <p:cNvSpPr>
            <a:spLocks noGrp="1"/>
          </p:cNvSpPr>
          <p:nvPr>
            <p:ph sz="quarter" idx="1"/>
          </p:nvPr>
        </p:nvSpPr>
        <p:spPr>
          <a:xfrm>
            <a:off x="457200" y="1143000"/>
            <a:ext cx="7848600" cy="5330952"/>
          </a:xfrm>
        </p:spPr>
        <p:txBody>
          <a:bodyPr>
            <a:normAutofit/>
          </a:bodyPr>
          <a:lstStyle/>
          <a:p>
            <a:r>
              <a:rPr lang="en-US" dirty="0" smtClean="0"/>
              <a:t>CO</a:t>
            </a:r>
            <a:r>
              <a:rPr lang="en-US" baseline="-25000" dirty="0" smtClean="0"/>
              <a:t>2</a:t>
            </a:r>
            <a:r>
              <a:rPr lang="en-US" dirty="0" smtClean="0"/>
              <a:t> diffuses into RBC and combines with water to make carbonic acid </a:t>
            </a:r>
          </a:p>
          <a:p>
            <a:r>
              <a:rPr lang="en-US" dirty="0" smtClean="0"/>
              <a:t>Carbonic acid dissociates into H</a:t>
            </a:r>
            <a:r>
              <a:rPr lang="en-US" baseline="30000" dirty="0" smtClean="0"/>
              <a:t>+ </a:t>
            </a:r>
            <a:r>
              <a:rPr lang="en-US" dirty="0"/>
              <a:t>and HCO</a:t>
            </a:r>
            <a:r>
              <a:rPr lang="en-US" baseline="-25000" dirty="0"/>
              <a:t>3</a:t>
            </a:r>
            <a:r>
              <a:rPr lang="en-US" baseline="30000" dirty="0"/>
              <a:t>-</a:t>
            </a:r>
            <a:r>
              <a:rPr lang="en-US" dirty="0" smtClean="0"/>
              <a:t> (catalyzed by carbonic anhydrase enzyme)</a:t>
            </a:r>
          </a:p>
          <a:p>
            <a:r>
              <a:rPr lang="en-US" dirty="0" smtClean="0"/>
              <a:t>HCO</a:t>
            </a:r>
            <a:r>
              <a:rPr lang="en-US" baseline="-25000" dirty="0" smtClean="0"/>
              <a:t>3</a:t>
            </a:r>
            <a:r>
              <a:rPr lang="en-US" baseline="30000" dirty="0" smtClean="0"/>
              <a:t>-</a:t>
            </a:r>
            <a:r>
              <a:rPr lang="en-US" dirty="0" smtClean="0"/>
              <a:t> diffuses out into plasma ad binds with Na</a:t>
            </a:r>
            <a:r>
              <a:rPr lang="en-US" baseline="30000" dirty="0" smtClean="0"/>
              <a:t>+</a:t>
            </a:r>
            <a:r>
              <a:rPr lang="en-US" dirty="0" smtClean="0"/>
              <a:t> (from sodium chloride)</a:t>
            </a:r>
          </a:p>
          <a:p>
            <a:r>
              <a:rPr lang="en-US" dirty="0" smtClean="0"/>
              <a:t>H</a:t>
            </a:r>
            <a:r>
              <a:rPr lang="en-US" baseline="30000" dirty="0" smtClean="0"/>
              <a:t>+</a:t>
            </a:r>
            <a:r>
              <a:rPr lang="en-US" dirty="0" smtClean="0"/>
              <a:t> ions allow </a:t>
            </a:r>
            <a:r>
              <a:rPr lang="en-US" dirty="0" err="1" smtClean="0"/>
              <a:t>oxyhaemoglobin</a:t>
            </a:r>
            <a:r>
              <a:rPr lang="en-US" dirty="0" smtClean="0"/>
              <a:t> to dissociate in </a:t>
            </a:r>
            <a:r>
              <a:rPr lang="en-US" dirty="0" err="1" smtClean="0"/>
              <a:t>Hb</a:t>
            </a:r>
            <a:r>
              <a:rPr lang="en-US" dirty="0" smtClean="0"/>
              <a:t> and oxygen</a:t>
            </a:r>
          </a:p>
          <a:p>
            <a:r>
              <a:rPr lang="en-US" dirty="0" smtClean="0"/>
              <a:t>H</a:t>
            </a:r>
            <a:r>
              <a:rPr lang="en-US" baseline="30000" dirty="0" smtClean="0"/>
              <a:t>+</a:t>
            </a:r>
            <a:r>
              <a:rPr lang="en-US" dirty="0" smtClean="0"/>
              <a:t> then binds with </a:t>
            </a:r>
            <a:r>
              <a:rPr lang="en-US" dirty="0" err="1" smtClean="0"/>
              <a:t>Hb</a:t>
            </a:r>
            <a:r>
              <a:rPr lang="en-US" dirty="0" smtClean="0"/>
              <a:t> to buffer the plasma</a:t>
            </a:r>
          </a:p>
          <a:p>
            <a:r>
              <a:rPr lang="en-US" dirty="0" smtClean="0"/>
              <a:t>Oxygen diffuses out of the RBC</a:t>
            </a:r>
          </a:p>
          <a:p>
            <a:r>
              <a:rPr lang="en-US" dirty="0" smtClean="0"/>
              <a:t>To balance the negative charge outside (due to </a:t>
            </a:r>
            <a:r>
              <a:rPr lang="en-US" dirty="0"/>
              <a:t>HCO</a:t>
            </a:r>
            <a:r>
              <a:rPr lang="en-US" baseline="-25000" dirty="0"/>
              <a:t>3</a:t>
            </a:r>
            <a:r>
              <a:rPr lang="en-US" baseline="30000" dirty="0"/>
              <a:t>-</a:t>
            </a:r>
            <a:r>
              <a:rPr lang="en-US" dirty="0" smtClean="0"/>
              <a:t>) </a:t>
            </a:r>
            <a:r>
              <a:rPr lang="en-US" dirty="0" err="1" smtClean="0"/>
              <a:t>Cl</a:t>
            </a:r>
            <a:r>
              <a:rPr lang="en-US" baseline="30000" dirty="0" smtClean="0"/>
              <a:t>-</a:t>
            </a:r>
            <a:r>
              <a:rPr lang="en-US" dirty="0" smtClean="0"/>
              <a:t> moves into the RBC</a:t>
            </a:r>
          </a:p>
          <a:p>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r>
              <a:rPr lang="en-GB"/>
              <a:t>Formation of tissue fluid</a:t>
            </a:r>
          </a:p>
        </p:txBody>
      </p:sp>
      <p:pic>
        <p:nvPicPr>
          <p:cNvPr id="1034247" name="Picture 7"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034248" name="Picture 8"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pic>
        <p:nvPicPr>
          <p:cNvPr id="1034249" name="Picture 9" descr="notes_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grpSp>
        <p:nvGrpSpPr>
          <p:cNvPr id="1034254" name="Group 14"/>
          <p:cNvGrpSpPr>
            <a:grpSpLocks/>
          </p:cNvGrpSpPr>
          <p:nvPr/>
        </p:nvGrpSpPr>
        <p:grpSpPr bwMode="auto">
          <a:xfrm>
            <a:off x="212725" y="800100"/>
            <a:ext cx="8699500" cy="5308600"/>
            <a:chOff x="134" y="504"/>
            <a:chExt cx="5480" cy="3344"/>
          </a:xfrm>
        </p:grpSpPr>
        <p:pic>
          <p:nvPicPr>
            <p:cNvPr id="1034252" name="S14_16_tissue_fluid_formation.sw" descr="14_16_tissue_fluid_formati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2294"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1706566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7467600" cy="1143000"/>
          </a:xfrm>
        </p:spPr>
        <p:txBody>
          <a:bodyPr/>
          <a:lstStyle/>
          <a:p>
            <a:r>
              <a:rPr lang="en-US" dirty="0" smtClean="0"/>
              <a:t>Tissue Fluid</a:t>
            </a:r>
            <a:endParaRPr lang="en-US" dirty="0"/>
          </a:p>
        </p:txBody>
      </p:sp>
      <p:sp>
        <p:nvSpPr>
          <p:cNvPr id="3" name="Content Placeholder 2"/>
          <p:cNvSpPr>
            <a:spLocks noGrp="1"/>
          </p:cNvSpPr>
          <p:nvPr>
            <p:ph sz="quarter" idx="1"/>
          </p:nvPr>
        </p:nvSpPr>
        <p:spPr>
          <a:xfrm>
            <a:off x="228600" y="1447800"/>
            <a:ext cx="8458200" cy="2590801"/>
          </a:xfrm>
        </p:spPr>
        <p:txBody>
          <a:bodyPr>
            <a:normAutofit/>
          </a:bodyPr>
          <a:lstStyle/>
          <a:p>
            <a:r>
              <a:rPr lang="en-US" dirty="0" smtClean="0"/>
              <a:t>Capillary walls are leaky making tissue fluid around the tissue cells (tissue fluid = plasma – proteins)</a:t>
            </a:r>
          </a:p>
        </p:txBody>
      </p:sp>
      <p:pic>
        <p:nvPicPr>
          <p:cNvPr id="162818" name="Picture 2" descr="http://upload.wikimedia.org/wikipedia/commons/thumb/0/03/Illu_capillary_microcirculation.jpg/350px-Illu_capillary_microcirculation.jpg"/>
          <p:cNvPicPr>
            <a:picLocks noChangeAspect="1" noChangeArrowheads="1"/>
          </p:cNvPicPr>
          <p:nvPr/>
        </p:nvPicPr>
        <p:blipFill>
          <a:blip r:embed="rId2" cstate="print"/>
          <a:srcRect/>
          <a:stretch>
            <a:fillRect/>
          </a:stretch>
        </p:blipFill>
        <p:spPr bwMode="auto">
          <a:xfrm>
            <a:off x="1828800" y="2362200"/>
            <a:ext cx="4495800" cy="375078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22250" y="53975"/>
            <a:ext cx="7240588" cy="549275"/>
          </a:xfrm>
        </p:spPr>
        <p:txBody>
          <a:bodyPr/>
          <a:lstStyle/>
          <a:p>
            <a:r>
              <a:rPr lang="en-US" dirty="0" smtClean="0"/>
              <a:t>Open System in INSECTS</a:t>
            </a:r>
            <a:endParaRPr lang="en-US" dirty="0"/>
          </a:p>
        </p:txBody>
      </p:sp>
      <p:sp>
        <p:nvSpPr>
          <p:cNvPr id="5" name="Text Box 9"/>
          <p:cNvSpPr txBox="1">
            <a:spLocks noChangeArrowheads="1"/>
          </p:cNvSpPr>
          <p:nvPr/>
        </p:nvSpPr>
        <p:spPr bwMode="auto">
          <a:xfrm>
            <a:off x="156163" y="914400"/>
            <a:ext cx="4644438"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fontAlgn="base">
              <a:spcBef>
                <a:spcPct val="50000"/>
              </a:spcBef>
              <a:spcAft>
                <a:spcPct val="0"/>
              </a:spcAft>
              <a:buFont typeface="Arial" pitchFamily="34" charset="0"/>
              <a:buChar char="•"/>
            </a:pPr>
            <a:r>
              <a:rPr lang="en-GB" sz="2400" dirty="0" smtClean="0">
                <a:solidFill>
                  <a:srgbClr val="010066"/>
                </a:solidFill>
              </a:rPr>
              <a:t>Blood is pumped at low pressure from tube shaped heart running the length of the body.  The blood is pumped out of the heart into spaces within the body called </a:t>
            </a:r>
            <a:r>
              <a:rPr lang="en-GB" sz="2400" u="sng" dirty="0" err="1" smtClean="0">
                <a:solidFill>
                  <a:srgbClr val="010066"/>
                </a:solidFill>
              </a:rPr>
              <a:t>haemocoe</a:t>
            </a:r>
            <a:r>
              <a:rPr lang="en-GB" sz="2400" dirty="0" err="1" smtClean="0">
                <a:solidFill>
                  <a:srgbClr val="010066"/>
                </a:solidFill>
              </a:rPr>
              <a:t>l</a:t>
            </a:r>
            <a:r>
              <a:rPr lang="en-GB" sz="2400" dirty="0" smtClean="0">
                <a:solidFill>
                  <a:srgbClr val="010066"/>
                </a:solidFill>
              </a:rPr>
              <a:t>.  The blood bathes the tissue directly.</a:t>
            </a:r>
          </a:p>
        </p:txBody>
      </p:sp>
      <p:sp>
        <p:nvSpPr>
          <p:cNvPr id="6" name="Text Box 7"/>
          <p:cNvSpPr txBox="1">
            <a:spLocks noChangeArrowheads="1"/>
          </p:cNvSpPr>
          <p:nvPr/>
        </p:nvSpPr>
        <p:spPr bwMode="auto">
          <a:xfrm>
            <a:off x="156163" y="3961388"/>
            <a:ext cx="4338637"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fontAlgn="base">
              <a:spcBef>
                <a:spcPct val="50000"/>
              </a:spcBef>
              <a:spcAft>
                <a:spcPct val="0"/>
              </a:spcAft>
              <a:buFont typeface="Arial" pitchFamily="34" charset="0"/>
              <a:buChar char="•"/>
            </a:pPr>
            <a:r>
              <a:rPr lang="en-GB" sz="2400" dirty="0" smtClean="0">
                <a:solidFill>
                  <a:srgbClr val="010066"/>
                </a:solidFill>
              </a:rPr>
              <a:t>When the heart relaxes, the haemolymph blood flows back to the heart via pores called </a:t>
            </a:r>
            <a:r>
              <a:rPr lang="en-GB" sz="2400" b="1" dirty="0" smtClean="0">
                <a:solidFill>
                  <a:srgbClr val="10BC45"/>
                </a:solidFill>
              </a:rPr>
              <a:t>ostia</a:t>
            </a:r>
            <a:r>
              <a:rPr lang="en-GB" sz="2400" dirty="0" smtClean="0">
                <a:solidFill>
                  <a:srgbClr val="010066"/>
                </a:solidFill>
              </a:rPr>
              <a:t>.</a:t>
            </a:r>
          </a:p>
          <a:p>
            <a:pPr marL="342900" indent="-342900" fontAlgn="base">
              <a:spcBef>
                <a:spcPct val="50000"/>
              </a:spcBef>
              <a:spcAft>
                <a:spcPct val="0"/>
              </a:spcAft>
              <a:buFont typeface="Arial" pitchFamily="34" charset="0"/>
              <a:buChar char="•"/>
            </a:pPr>
            <a:r>
              <a:rPr lang="en-GB" sz="2400" dirty="0" smtClean="0">
                <a:solidFill>
                  <a:srgbClr val="010066"/>
                </a:solidFill>
              </a:rPr>
              <a:t>Valves help guide this process.</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1371601"/>
            <a:ext cx="3665783"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428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lstStyle/>
          <a:p>
            <a:r>
              <a:rPr lang="en-US" dirty="0" smtClean="0"/>
              <a:t>Movement at tissues</a:t>
            </a:r>
            <a:endParaRPr lang="en-US" dirty="0"/>
          </a:p>
        </p:txBody>
      </p:sp>
      <p:sp>
        <p:nvSpPr>
          <p:cNvPr id="3" name="Content Placeholder 2"/>
          <p:cNvSpPr>
            <a:spLocks noGrp="1"/>
          </p:cNvSpPr>
          <p:nvPr>
            <p:ph sz="quarter" idx="1"/>
          </p:nvPr>
        </p:nvSpPr>
        <p:spPr>
          <a:xfrm>
            <a:off x="457200" y="914400"/>
            <a:ext cx="7467600" cy="2819400"/>
          </a:xfrm>
        </p:spPr>
        <p:txBody>
          <a:bodyPr>
            <a:normAutofit fontScale="92500" lnSpcReduction="20000"/>
          </a:bodyPr>
          <a:lstStyle/>
          <a:p>
            <a:r>
              <a:rPr lang="en-US" dirty="0" smtClean="0"/>
              <a:t>Water and small solutes pass through the capillary endothelium at the beginning of the capillary beds (due to hydrostatic pressure here (forcing liquid out) being greater than the osmotic pressure (drawing water in)</a:t>
            </a:r>
          </a:p>
          <a:p>
            <a:r>
              <a:rPr lang="en-US" dirty="0" smtClean="0"/>
              <a:t>About 99% of the fluid that leaves the blood at the arterial end of the capillary bed returns at the venous end (since pressure is lower in the blood and the blood proteins left behind lower the water potential</a:t>
            </a:r>
          </a:p>
          <a:p>
            <a:endParaRPr lang="en-US" dirty="0"/>
          </a:p>
        </p:txBody>
      </p:sp>
      <p:pic>
        <p:nvPicPr>
          <p:cNvPr id="4" name="Picture 2" descr="http://www.harunyahya.com/books/science/blood_heart/images/capillary2.jpg"/>
          <p:cNvPicPr>
            <a:picLocks noChangeAspect="1" noChangeArrowheads="1"/>
          </p:cNvPicPr>
          <p:nvPr/>
        </p:nvPicPr>
        <p:blipFill>
          <a:blip r:embed="rId2" cstate="print"/>
          <a:srcRect/>
          <a:stretch>
            <a:fillRect/>
          </a:stretch>
        </p:blipFill>
        <p:spPr bwMode="auto">
          <a:xfrm>
            <a:off x="1524000" y="3657601"/>
            <a:ext cx="6344403" cy="3200400"/>
          </a:xfrm>
          <a:prstGeom prst="rect">
            <a:avLst/>
          </a:prstGeom>
          <a:noFill/>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338" name="Rectangle 2"/>
          <p:cNvSpPr>
            <a:spLocks noGrp="1" noChangeArrowheads="1"/>
          </p:cNvSpPr>
          <p:nvPr>
            <p:ph type="title"/>
          </p:nvPr>
        </p:nvSpPr>
        <p:spPr/>
        <p:txBody>
          <a:bodyPr/>
          <a:lstStyle/>
          <a:p>
            <a:r>
              <a:rPr lang="en-GB"/>
              <a:t>Lymph</a:t>
            </a:r>
          </a:p>
        </p:txBody>
      </p:sp>
      <p:sp>
        <p:nvSpPr>
          <p:cNvPr id="1038342" name="Text Box 6"/>
          <p:cNvSpPr txBox="1">
            <a:spLocks noChangeArrowheads="1"/>
          </p:cNvSpPr>
          <p:nvPr/>
        </p:nvSpPr>
        <p:spPr bwMode="auto">
          <a:xfrm>
            <a:off x="563563" y="784225"/>
            <a:ext cx="420370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Not all tissue fluid returns to the capillaries. The excess drains into the </a:t>
            </a:r>
            <a:r>
              <a:rPr lang="en-GB" sz="2400" b="1" smtClean="0">
                <a:solidFill>
                  <a:srgbClr val="10BC45"/>
                </a:solidFill>
              </a:rPr>
              <a:t>lymphatic system</a:t>
            </a:r>
            <a:r>
              <a:rPr lang="en-GB" sz="2400" smtClean="0">
                <a:solidFill>
                  <a:srgbClr val="010066"/>
                </a:solidFill>
              </a:rPr>
              <a:t>, where it forms </a:t>
            </a:r>
            <a:r>
              <a:rPr lang="en-GB" sz="2400" b="1" smtClean="0">
                <a:solidFill>
                  <a:srgbClr val="10BC45"/>
                </a:solidFill>
              </a:rPr>
              <a:t>lymph</a:t>
            </a:r>
            <a:r>
              <a:rPr lang="en-GB" sz="2400" smtClean="0">
                <a:solidFill>
                  <a:srgbClr val="010066"/>
                </a:solidFill>
              </a:rPr>
              <a:t>.</a:t>
            </a:r>
          </a:p>
        </p:txBody>
      </p:sp>
      <p:sp>
        <p:nvSpPr>
          <p:cNvPr id="1038343" name="Text Box 7"/>
          <p:cNvSpPr txBox="1">
            <a:spLocks noChangeArrowheads="1"/>
          </p:cNvSpPr>
          <p:nvPr/>
        </p:nvSpPr>
        <p:spPr bwMode="auto">
          <a:xfrm>
            <a:off x="563563" y="3236913"/>
            <a:ext cx="39878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Lymph is a colourless/pale yellow fluid similar to tissue fluid but containing more lipids.</a:t>
            </a:r>
          </a:p>
        </p:txBody>
      </p:sp>
      <p:sp>
        <p:nvSpPr>
          <p:cNvPr id="1038347" name="Text Box 11"/>
          <p:cNvSpPr txBox="1">
            <a:spLocks noChangeArrowheads="1"/>
          </p:cNvSpPr>
          <p:nvPr/>
        </p:nvSpPr>
        <p:spPr bwMode="auto">
          <a:xfrm>
            <a:off x="563563" y="5324475"/>
            <a:ext cx="78533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The lymphatic system drains into the circulatory system near the vena cavae via the </a:t>
            </a:r>
            <a:r>
              <a:rPr lang="en-GB" sz="2400" b="1" smtClean="0">
                <a:solidFill>
                  <a:srgbClr val="10BC45"/>
                </a:solidFill>
              </a:rPr>
              <a:t>thoracic duct</a:t>
            </a:r>
            <a:r>
              <a:rPr lang="en-GB" sz="2400" smtClean="0">
                <a:solidFill>
                  <a:srgbClr val="010066"/>
                </a:solidFill>
              </a:rPr>
              <a:t>.</a:t>
            </a:r>
            <a:endParaRPr lang="en-GB" smtClean="0">
              <a:solidFill>
                <a:srgbClr val="000000"/>
              </a:solidFill>
              <a:latin typeface="Times New Roman" pitchFamily="18" charset="0"/>
            </a:endParaRPr>
          </a:p>
        </p:txBody>
      </p:sp>
      <p:pic>
        <p:nvPicPr>
          <p:cNvPr id="1038348" name="Picture 12" descr="lymph capillari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8875" y="955675"/>
            <a:ext cx="3867150" cy="3316288"/>
          </a:xfrm>
          <a:prstGeom prst="rect">
            <a:avLst/>
          </a:prstGeom>
          <a:noFill/>
          <a:extLst>
            <a:ext uri="{909E8E84-426E-40DD-AFC4-6F175D3DCCD1}">
              <a14:hiddenFill xmlns:a14="http://schemas.microsoft.com/office/drawing/2010/main">
                <a:solidFill>
                  <a:srgbClr val="FFFFFF"/>
                </a:solidFill>
              </a14:hiddenFill>
            </a:ext>
          </a:extLst>
        </p:spPr>
      </p:pic>
      <p:sp>
        <p:nvSpPr>
          <p:cNvPr id="1038349" name="Text Box 13"/>
          <p:cNvSpPr txBox="1">
            <a:spLocks noChangeArrowheads="1"/>
          </p:cNvSpPr>
          <p:nvPr/>
        </p:nvSpPr>
        <p:spPr bwMode="auto">
          <a:xfrm>
            <a:off x="5191125" y="4741863"/>
            <a:ext cx="3181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pPr>
            <a:r>
              <a:rPr lang="en-GB" sz="2400" b="1" smtClean="0">
                <a:solidFill>
                  <a:srgbClr val="10BC45"/>
                </a:solidFill>
              </a:rPr>
              <a:t>lymphatic capillaries</a:t>
            </a:r>
          </a:p>
        </p:txBody>
      </p:sp>
      <p:sp>
        <p:nvSpPr>
          <p:cNvPr id="1038350" name="Line 14"/>
          <p:cNvSpPr>
            <a:spLocks noChangeShapeType="1"/>
          </p:cNvSpPr>
          <p:nvPr/>
        </p:nvSpPr>
        <p:spPr bwMode="auto">
          <a:xfrm flipH="1" flipV="1">
            <a:off x="5981700" y="3597275"/>
            <a:ext cx="546100" cy="1101725"/>
          </a:xfrm>
          <a:prstGeom prst="line">
            <a:avLst/>
          </a:prstGeom>
          <a:noFill/>
          <a:ln w="38100">
            <a:solidFill>
              <a:schemeClr val="tx1"/>
            </a:solidFill>
            <a:round/>
            <a:headEnd type="oval" w="med" len="me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smtClean="0">
              <a:solidFill>
                <a:srgbClr val="010066"/>
              </a:solidFill>
            </a:endParaRPr>
          </a:p>
        </p:txBody>
      </p:sp>
      <p:sp>
        <p:nvSpPr>
          <p:cNvPr id="1038351" name="Line 15"/>
          <p:cNvSpPr>
            <a:spLocks noChangeShapeType="1"/>
          </p:cNvSpPr>
          <p:nvPr/>
        </p:nvSpPr>
        <p:spPr bwMode="auto">
          <a:xfrm flipV="1">
            <a:off x="6524625" y="3419475"/>
            <a:ext cx="1001713" cy="1279525"/>
          </a:xfrm>
          <a:prstGeom prst="line">
            <a:avLst/>
          </a:prstGeom>
          <a:noFill/>
          <a:ln w="38100">
            <a:solidFill>
              <a:schemeClr val="tx1"/>
            </a:solidFill>
            <a:round/>
            <a:headEnd type="oval" w="med" len="me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smtClean="0">
              <a:solidFill>
                <a:srgbClr val="010066"/>
              </a:solidFill>
            </a:endParaRPr>
          </a:p>
        </p:txBody>
      </p:sp>
      <p:pic>
        <p:nvPicPr>
          <p:cNvPr id="1038353" name="Picture 17"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038354" name="Picture 18" descr="notes_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0077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038348"/>
                                        </p:tgtEl>
                                        <p:attrNameLst>
                                          <p:attrName>style.visibility</p:attrName>
                                        </p:attrNameLst>
                                      </p:cBhvr>
                                      <p:to>
                                        <p:strVal val="visible"/>
                                      </p:to>
                                    </p:set>
                                    <p:animEffect transition="in" filter="wipe(up)">
                                      <p:cBhvr>
                                        <p:cTn id="7" dur="500"/>
                                        <p:tgtEl>
                                          <p:spTgt spid="1038348"/>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8349"/>
                                        </p:tgtEl>
                                        <p:attrNameLst>
                                          <p:attrName>style.visibility</p:attrName>
                                        </p:attrNameLst>
                                      </p:cBhvr>
                                      <p:to>
                                        <p:strVal val="visible"/>
                                      </p:to>
                                    </p:set>
                                    <p:animEffect transition="in" filter="wipe(down)">
                                      <p:cBhvr>
                                        <p:cTn id="11" dur="500"/>
                                        <p:tgtEl>
                                          <p:spTgt spid="1038349"/>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038350"/>
                                        </p:tgtEl>
                                        <p:attrNameLst>
                                          <p:attrName>style.visibility</p:attrName>
                                        </p:attrNameLst>
                                      </p:cBhvr>
                                      <p:to>
                                        <p:strVal val="visible"/>
                                      </p:to>
                                    </p:set>
                                    <p:animEffect transition="in" filter="wipe(down)">
                                      <p:cBhvr>
                                        <p:cTn id="15" dur="500"/>
                                        <p:tgtEl>
                                          <p:spTgt spid="103835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38351"/>
                                        </p:tgtEl>
                                        <p:attrNameLst>
                                          <p:attrName>style.visibility</p:attrName>
                                        </p:attrNameLst>
                                      </p:cBhvr>
                                      <p:to>
                                        <p:strVal val="visible"/>
                                      </p:to>
                                    </p:set>
                                    <p:animEffect transition="in" filter="wipe(down)">
                                      <p:cBhvr>
                                        <p:cTn id="18" dur="500"/>
                                        <p:tgtEl>
                                          <p:spTgt spid="103835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038343"/>
                                        </p:tgtEl>
                                        <p:attrNameLst>
                                          <p:attrName>style.visibility</p:attrName>
                                        </p:attrNameLst>
                                      </p:cBhvr>
                                      <p:to>
                                        <p:strVal val="visible"/>
                                      </p:to>
                                    </p:set>
                                    <p:animEffect transition="in" filter="dissolve">
                                      <p:cBhvr>
                                        <p:cTn id="23" dur="500"/>
                                        <p:tgtEl>
                                          <p:spTgt spid="103834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038347"/>
                                        </p:tgtEl>
                                        <p:attrNameLst>
                                          <p:attrName>style.visibility</p:attrName>
                                        </p:attrNameLst>
                                      </p:cBhvr>
                                      <p:to>
                                        <p:strVal val="visible"/>
                                      </p:to>
                                    </p:set>
                                    <p:animEffect transition="in" filter="dissolve">
                                      <p:cBhvr>
                                        <p:cTn id="28" dur="500"/>
                                        <p:tgtEl>
                                          <p:spTgt spid="1038347"/>
                                        </p:tgtEl>
                                      </p:cBhvr>
                                    </p:animEffect>
                                  </p:childTnLst>
                                </p:cTn>
                              </p:par>
                              <p:par>
                                <p:cTn id="29" presetID="1" presetClass="entr" presetSubtype="0" fill="hold" nodeType="withEffect">
                                  <p:stCondLst>
                                    <p:cond delay="0"/>
                                  </p:stCondLst>
                                  <p:childTnLst>
                                    <p:set>
                                      <p:cBhvr>
                                        <p:cTn id="30" dur="1" fill="hold">
                                          <p:stCondLst>
                                            <p:cond delay="0"/>
                                          </p:stCondLst>
                                        </p:cTn>
                                        <p:tgtEl>
                                          <p:spTgt spid="10383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8343" grpId="0"/>
      <p:bldP spid="1038347" grpId="0"/>
      <p:bldP spid="1038349" grpId="0"/>
      <p:bldP spid="1038350" grpId="0" animBg="1"/>
      <p:bldP spid="1038351"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8160" name="Picture 16" descr="lymphatic syste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1125" y="1498600"/>
            <a:ext cx="1955800" cy="4997450"/>
          </a:xfrm>
          <a:prstGeom prst="rect">
            <a:avLst/>
          </a:prstGeom>
          <a:noFill/>
          <a:extLst>
            <a:ext uri="{909E8E84-426E-40DD-AFC4-6F175D3DCCD1}">
              <a14:hiddenFill xmlns:a14="http://schemas.microsoft.com/office/drawing/2010/main">
                <a:solidFill>
                  <a:srgbClr val="FFFFFF"/>
                </a:solidFill>
              </a14:hiddenFill>
            </a:ext>
          </a:extLst>
        </p:spPr>
      </p:pic>
      <p:sp>
        <p:nvSpPr>
          <p:cNvPr id="1158146" name="Rectangle 2"/>
          <p:cNvSpPr>
            <a:spLocks noGrp="1" noChangeArrowheads="1"/>
          </p:cNvSpPr>
          <p:nvPr>
            <p:ph type="title"/>
          </p:nvPr>
        </p:nvSpPr>
        <p:spPr/>
        <p:txBody>
          <a:bodyPr/>
          <a:lstStyle/>
          <a:p>
            <a:r>
              <a:rPr lang="en-GB" dirty="0" smtClean="0"/>
              <a:t>FYI: The </a:t>
            </a:r>
            <a:r>
              <a:rPr lang="en-GB" dirty="0"/>
              <a:t>lymphatic system</a:t>
            </a:r>
          </a:p>
        </p:txBody>
      </p:sp>
      <p:sp>
        <p:nvSpPr>
          <p:cNvPr id="1158148" name="Text Box 4"/>
          <p:cNvSpPr txBox="1">
            <a:spLocks noChangeArrowheads="1"/>
          </p:cNvSpPr>
          <p:nvPr/>
        </p:nvSpPr>
        <p:spPr bwMode="auto">
          <a:xfrm>
            <a:off x="563563" y="784225"/>
            <a:ext cx="8280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The </a:t>
            </a:r>
            <a:r>
              <a:rPr lang="en-GB" sz="2400" b="1" smtClean="0">
                <a:solidFill>
                  <a:srgbClr val="10BC45"/>
                </a:solidFill>
              </a:rPr>
              <a:t>lymphatic system</a:t>
            </a:r>
            <a:r>
              <a:rPr lang="en-GB" sz="2400" smtClean="0">
                <a:solidFill>
                  <a:srgbClr val="010066"/>
                </a:solidFill>
              </a:rPr>
              <a:t> is a secondary circulatory system and a major part of the immune system. It consists of:</a:t>
            </a:r>
          </a:p>
        </p:txBody>
      </p:sp>
      <p:sp>
        <p:nvSpPr>
          <p:cNvPr id="1158150" name="Text Box 6"/>
          <p:cNvSpPr txBox="1">
            <a:spLocks noChangeArrowheads="1"/>
          </p:cNvSpPr>
          <p:nvPr/>
        </p:nvSpPr>
        <p:spPr bwMode="auto">
          <a:xfrm>
            <a:off x="614363" y="1835150"/>
            <a:ext cx="54943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8938" indent="-388938">
              <a:spcBef>
                <a:spcPct val="0"/>
              </a:spcBef>
              <a:defRPr>
                <a:solidFill>
                  <a:schemeClr val="tx1"/>
                </a:solidFill>
                <a:latin typeface="Arial" charset="0"/>
              </a:defRPr>
            </a:lvl1pPr>
            <a:lvl2pPr marL="579438">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Aft>
                <a:spcPct val="0"/>
              </a:spcAft>
              <a:buClr>
                <a:srgbClr val="10BC45"/>
              </a:buClr>
              <a:buSzPct val="80000"/>
              <a:buFont typeface="Wingdings" pitchFamily="2" charset="2"/>
              <a:buChar char="l"/>
            </a:pPr>
            <a:r>
              <a:rPr lang="en-GB" sz="2400" b="1" smtClean="0">
                <a:solidFill>
                  <a:srgbClr val="10BC45"/>
                </a:solidFill>
              </a:rPr>
              <a:t>lymphatic capillaries</a:t>
            </a:r>
            <a:r>
              <a:rPr lang="en-GB" sz="2400" smtClean="0">
                <a:solidFill>
                  <a:srgbClr val="010066"/>
                </a:solidFill>
              </a:rPr>
              <a:t> and vein-like </a:t>
            </a:r>
            <a:r>
              <a:rPr lang="en-GB" sz="2400" b="1" smtClean="0">
                <a:solidFill>
                  <a:srgbClr val="10BC45"/>
                </a:solidFill>
              </a:rPr>
              <a:t>lymph vessels</a:t>
            </a:r>
            <a:r>
              <a:rPr lang="en-GB" sz="2400" smtClean="0">
                <a:solidFill>
                  <a:srgbClr val="010066"/>
                </a:solidFill>
              </a:rPr>
              <a:t>, containing valves</a:t>
            </a:r>
            <a:endParaRPr lang="en-US" sz="2400" smtClean="0">
              <a:solidFill>
                <a:srgbClr val="010066"/>
              </a:solidFill>
            </a:endParaRPr>
          </a:p>
        </p:txBody>
      </p:sp>
      <p:sp>
        <p:nvSpPr>
          <p:cNvPr id="1158151" name="Text Box 7"/>
          <p:cNvSpPr txBox="1">
            <a:spLocks noChangeArrowheads="1"/>
          </p:cNvSpPr>
          <p:nvPr/>
        </p:nvSpPr>
        <p:spPr bwMode="auto">
          <a:xfrm>
            <a:off x="614363" y="2886075"/>
            <a:ext cx="57308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8938" indent="-388938">
              <a:spcBef>
                <a:spcPct val="0"/>
              </a:spcBef>
              <a:defRPr>
                <a:solidFill>
                  <a:schemeClr val="tx1"/>
                </a:solidFill>
                <a:latin typeface="Arial" charset="0"/>
              </a:defRPr>
            </a:lvl1pPr>
            <a:lvl2pPr marL="579438">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Aft>
                <a:spcPct val="0"/>
              </a:spcAft>
              <a:buClr>
                <a:srgbClr val="10BC45"/>
              </a:buClr>
              <a:buSzPct val="80000"/>
              <a:buFont typeface="Wingdings" pitchFamily="2" charset="2"/>
              <a:buChar char="l"/>
            </a:pPr>
            <a:r>
              <a:rPr lang="en-GB" sz="2400" b="1" smtClean="0">
                <a:solidFill>
                  <a:srgbClr val="10BC45"/>
                </a:solidFill>
              </a:rPr>
              <a:t>lymph nodes</a:t>
            </a:r>
            <a:r>
              <a:rPr lang="en-GB" sz="2400" smtClean="0">
                <a:solidFill>
                  <a:srgbClr val="010066"/>
                </a:solidFill>
              </a:rPr>
              <a:t> – sac-like organs that trap pathogens and foreign substances, and which contain large numbers of white blood cells</a:t>
            </a:r>
            <a:endParaRPr lang="en-US" sz="2400" smtClean="0">
              <a:solidFill>
                <a:srgbClr val="010066"/>
              </a:solidFill>
            </a:endParaRPr>
          </a:p>
        </p:txBody>
      </p:sp>
      <p:sp>
        <p:nvSpPr>
          <p:cNvPr id="1158152" name="Text Box 8"/>
          <p:cNvSpPr txBox="1">
            <a:spLocks noChangeArrowheads="1"/>
          </p:cNvSpPr>
          <p:nvPr/>
        </p:nvSpPr>
        <p:spPr bwMode="auto">
          <a:xfrm>
            <a:off x="614363" y="4668838"/>
            <a:ext cx="60833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8938" indent="-388938">
              <a:spcBef>
                <a:spcPct val="0"/>
              </a:spcBef>
              <a:defRPr>
                <a:solidFill>
                  <a:schemeClr val="tx1"/>
                </a:solidFill>
                <a:latin typeface="Arial" charset="0"/>
              </a:defRPr>
            </a:lvl1pPr>
            <a:lvl2pPr marL="579438">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fontAlgn="base">
              <a:spcAft>
                <a:spcPct val="0"/>
              </a:spcAft>
              <a:buClr>
                <a:srgbClr val="10BC45"/>
              </a:buClr>
              <a:buSzPct val="80000"/>
              <a:buFont typeface="Wingdings" pitchFamily="2" charset="2"/>
              <a:buChar char="l"/>
            </a:pPr>
            <a:r>
              <a:rPr lang="en-GB" sz="2400" b="1" smtClean="0">
                <a:solidFill>
                  <a:srgbClr val="10BC45"/>
                </a:solidFill>
              </a:rPr>
              <a:t>lymphatic tissue</a:t>
            </a:r>
            <a:r>
              <a:rPr lang="en-GB" sz="2400" smtClean="0">
                <a:solidFill>
                  <a:srgbClr val="010066"/>
                </a:solidFill>
              </a:rPr>
              <a:t> in the spleen, thymus and tonsils – these also contain large amounts of white blood cells and are involved in their development.</a:t>
            </a:r>
            <a:endParaRPr lang="en-US" sz="2400" smtClean="0">
              <a:solidFill>
                <a:srgbClr val="010066"/>
              </a:solidFill>
            </a:endParaRPr>
          </a:p>
        </p:txBody>
      </p:sp>
      <p:pic>
        <p:nvPicPr>
          <p:cNvPr id="1158161" name="Picture 17"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58162" name="Picture 18" descr="notes_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2910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58150"/>
                                        </p:tgtEl>
                                        <p:attrNameLst>
                                          <p:attrName>style.visibility</p:attrName>
                                        </p:attrNameLst>
                                      </p:cBhvr>
                                      <p:to>
                                        <p:strVal val="visible"/>
                                      </p:to>
                                    </p:set>
                                    <p:animEffect transition="in" filter="dissolve">
                                      <p:cBhvr>
                                        <p:cTn id="7" dur="500"/>
                                        <p:tgtEl>
                                          <p:spTgt spid="1158150"/>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1158160"/>
                                        </p:tgtEl>
                                        <p:attrNameLst>
                                          <p:attrName>style.visibility</p:attrName>
                                        </p:attrNameLst>
                                      </p:cBhvr>
                                      <p:to>
                                        <p:strVal val="visible"/>
                                      </p:to>
                                    </p:set>
                                    <p:animEffect transition="in" filter="wipe(up)">
                                      <p:cBhvr>
                                        <p:cTn id="11" dur="500"/>
                                        <p:tgtEl>
                                          <p:spTgt spid="115816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58151"/>
                                        </p:tgtEl>
                                        <p:attrNameLst>
                                          <p:attrName>style.visibility</p:attrName>
                                        </p:attrNameLst>
                                      </p:cBhvr>
                                      <p:to>
                                        <p:strVal val="visible"/>
                                      </p:to>
                                    </p:set>
                                    <p:animEffect transition="in" filter="dissolve">
                                      <p:cBhvr>
                                        <p:cTn id="16" dur="500"/>
                                        <p:tgtEl>
                                          <p:spTgt spid="115815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158152"/>
                                        </p:tgtEl>
                                        <p:attrNameLst>
                                          <p:attrName>style.visibility</p:attrName>
                                        </p:attrNameLst>
                                      </p:cBhvr>
                                      <p:to>
                                        <p:strVal val="visible"/>
                                      </p:to>
                                    </p:set>
                                    <p:animEffect transition="in" filter="dissolve">
                                      <p:cBhvr>
                                        <p:cTn id="21" dur="500"/>
                                        <p:tgtEl>
                                          <p:spTgt spid="1158152"/>
                                        </p:tgtEl>
                                      </p:cBhvr>
                                    </p:animEffect>
                                  </p:childTnLst>
                                </p:cTn>
                              </p:par>
                              <p:par>
                                <p:cTn id="22" presetID="1" presetClass="entr" presetSubtype="0" fill="hold" nodeType="withEffect">
                                  <p:stCondLst>
                                    <p:cond delay="0"/>
                                  </p:stCondLst>
                                  <p:childTnLst>
                                    <p:set>
                                      <p:cBhvr>
                                        <p:cTn id="23" dur="1" fill="hold">
                                          <p:stCondLst>
                                            <p:cond delay="0"/>
                                          </p:stCondLst>
                                        </p:cTn>
                                        <p:tgtEl>
                                          <p:spTgt spid="11581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8150" grpId="0"/>
      <p:bldP spid="1158151" grpId="0"/>
      <p:bldP spid="115815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1143000"/>
          </a:xfrm>
        </p:spPr>
        <p:txBody>
          <a:bodyPr/>
          <a:lstStyle/>
          <a:p>
            <a:r>
              <a:rPr lang="en-US" dirty="0" smtClean="0"/>
              <a:t>Lymphatic system</a:t>
            </a:r>
            <a:endParaRPr lang="en-US" dirty="0"/>
          </a:p>
        </p:txBody>
      </p:sp>
      <p:pic>
        <p:nvPicPr>
          <p:cNvPr id="27650" name="Picture 2" descr="http://upload.wikimedia.org/wikipedia/commons/9/9c/Anatomy_and_physiology_of_animals_Lymphatic_system.jpg"/>
          <p:cNvPicPr>
            <a:picLocks noChangeAspect="1" noChangeArrowheads="1"/>
          </p:cNvPicPr>
          <p:nvPr/>
        </p:nvPicPr>
        <p:blipFill>
          <a:blip r:embed="rId2" cstate="print"/>
          <a:srcRect/>
          <a:stretch>
            <a:fillRect/>
          </a:stretch>
        </p:blipFill>
        <p:spPr bwMode="auto">
          <a:xfrm>
            <a:off x="533401" y="1447799"/>
            <a:ext cx="8456996" cy="4913851"/>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8690" name="Rectangle 2"/>
          <p:cNvSpPr>
            <a:spLocks noGrp="1" noChangeArrowheads="1"/>
          </p:cNvSpPr>
          <p:nvPr>
            <p:ph type="title" idx="4294967295"/>
          </p:nvPr>
        </p:nvSpPr>
        <p:spPr/>
        <p:txBody>
          <a:bodyPr/>
          <a:lstStyle/>
          <a:p>
            <a:r>
              <a:rPr lang="en-GB"/>
              <a:t>Composition of body fluids</a:t>
            </a:r>
          </a:p>
        </p:txBody>
      </p:sp>
      <p:pic>
        <p:nvPicPr>
          <p:cNvPr id="1138757" name="Picture 69"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1138758" name="Picture 70"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grpSp>
        <p:nvGrpSpPr>
          <p:cNvPr id="1138764" name="Group 76"/>
          <p:cNvGrpSpPr>
            <a:grpSpLocks/>
          </p:cNvGrpSpPr>
          <p:nvPr/>
        </p:nvGrpSpPr>
        <p:grpSpPr bwMode="auto">
          <a:xfrm>
            <a:off x="212725" y="800100"/>
            <a:ext cx="8699500" cy="5308600"/>
            <a:chOff x="134" y="504"/>
            <a:chExt cx="5480" cy="3344"/>
          </a:xfrm>
        </p:grpSpPr>
        <p:pic>
          <p:nvPicPr>
            <p:cNvPr id="1138762" name="S14_13_cl_flexible_fluids.swf" descr="14_13_cl_flexible_fluid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3318"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72464904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2866" name="Rectangle 2"/>
          <p:cNvSpPr>
            <a:spLocks noGrp="1" noChangeArrowheads="1"/>
          </p:cNvSpPr>
          <p:nvPr>
            <p:ph type="title" idx="4294967295"/>
          </p:nvPr>
        </p:nvSpPr>
        <p:spPr/>
        <p:txBody>
          <a:bodyPr/>
          <a:lstStyle/>
          <a:p>
            <a:r>
              <a:rPr lang="en-GB"/>
              <a:t>What’s the keyword?</a:t>
            </a:r>
          </a:p>
        </p:txBody>
      </p:sp>
      <p:pic>
        <p:nvPicPr>
          <p:cNvPr id="932870" name="Picture 6" descr="forward_arrow_colour">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a:solidFill>
                  <a:srgbClr val="FFFFFF"/>
                </a:solidFill>
              </a14:hiddenFill>
            </a:ext>
          </a:extLst>
        </p:spPr>
      </p:pic>
      <p:pic>
        <p:nvPicPr>
          <p:cNvPr id="932871" name="Picture 7" descr="flash_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grpSp>
        <p:nvGrpSpPr>
          <p:cNvPr id="932877" name="Group 13"/>
          <p:cNvGrpSpPr>
            <a:grpSpLocks/>
          </p:cNvGrpSpPr>
          <p:nvPr/>
        </p:nvGrpSpPr>
        <p:grpSpPr bwMode="auto">
          <a:xfrm>
            <a:off x="212725" y="800100"/>
            <a:ext cx="8699500" cy="5308600"/>
            <a:chOff x="134" y="504"/>
            <a:chExt cx="5480" cy="3344"/>
          </a:xfrm>
        </p:grpSpPr>
        <p:pic>
          <p:nvPicPr>
            <p:cNvPr id="932875" name="S14_15_dd_spelling_circulation.s" descr="14_15_dd_spelling_circulati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5366"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48083075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Grp="1" noChangeArrowheads="1"/>
          </p:cNvSpPr>
          <p:nvPr>
            <p:ph type="title" idx="4294967295"/>
          </p:nvPr>
        </p:nvSpPr>
        <p:spPr/>
        <p:txBody>
          <a:bodyPr/>
          <a:lstStyle/>
          <a:p>
            <a:r>
              <a:rPr lang="en-GB"/>
              <a:t>Multiple-choice quiz</a:t>
            </a:r>
          </a:p>
        </p:txBody>
      </p:sp>
      <p:pic>
        <p:nvPicPr>
          <p:cNvPr id="934916" name="Picture 4" descr="flash_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a:solidFill>
                  <a:srgbClr val="FFFFFF"/>
                </a:solidFill>
              </a14:hiddenFill>
            </a:ext>
          </a:extLst>
        </p:spPr>
      </p:pic>
      <p:grpSp>
        <p:nvGrpSpPr>
          <p:cNvPr id="934923" name="Group 11"/>
          <p:cNvGrpSpPr>
            <a:grpSpLocks/>
          </p:cNvGrpSpPr>
          <p:nvPr/>
        </p:nvGrpSpPr>
        <p:grpSpPr bwMode="auto">
          <a:xfrm>
            <a:off x="212725" y="800100"/>
            <a:ext cx="8699500" cy="5308600"/>
            <a:chOff x="134" y="504"/>
            <a:chExt cx="5480" cy="3344"/>
          </a:xfrm>
        </p:grpSpPr>
        <p:pic>
          <p:nvPicPr>
            <p:cNvPr id="934921" name="S14_17_mc_flexible_quiz_circ.swf" descr="14_17_mc_flexible_quiz_cir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6390" name="ShockwaveFlash1" r:id="rId2" imgW="8699111" imgH="5308229"/>
        </mc:Choice>
        <mc:Fallback>
          <p:control name="ShockwaveFlash1" r:id="rId2" imgW="8699111" imgH="5308229">
            <p:pic>
              <p:nvPicPr>
                <p:cNvPr id="0" name="ShockwaveFlash1"/>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1622996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a:xfrm>
            <a:off x="222250" y="53975"/>
            <a:ext cx="7240588" cy="549275"/>
          </a:xfrm>
          <a:noFill/>
          <a:ln/>
        </p:spPr>
        <p:txBody>
          <a:bodyPr/>
          <a:lstStyle/>
          <a:p>
            <a:r>
              <a:rPr lang="en-GB" dirty="0"/>
              <a:t>Closed circulatory systems</a:t>
            </a:r>
          </a:p>
        </p:txBody>
      </p:sp>
      <p:sp>
        <p:nvSpPr>
          <p:cNvPr id="5" name="Text Box 5"/>
          <p:cNvSpPr txBox="1">
            <a:spLocks noChangeArrowheads="1"/>
          </p:cNvSpPr>
          <p:nvPr/>
        </p:nvSpPr>
        <p:spPr bwMode="auto">
          <a:xfrm>
            <a:off x="563563" y="784225"/>
            <a:ext cx="83518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In a </a:t>
            </a:r>
            <a:r>
              <a:rPr lang="en-GB" sz="2400" b="1" dirty="0" smtClean="0">
                <a:solidFill>
                  <a:srgbClr val="10BC45"/>
                </a:solidFill>
              </a:rPr>
              <a:t>closed circulatory system</a:t>
            </a:r>
            <a:r>
              <a:rPr lang="en-GB" sz="2400" dirty="0" smtClean="0">
                <a:solidFill>
                  <a:srgbClr val="010066"/>
                </a:solidFill>
              </a:rPr>
              <a:t>, blood is fully enclosed within blood vessels at all times.</a:t>
            </a:r>
          </a:p>
        </p:txBody>
      </p:sp>
      <p:sp>
        <p:nvSpPr>
          <p:cNvPr id="6" name="Text Box 6"/>
          <p:cNvSpPr txBox="1">
            <a:spLocks noChangeArrowheads="1"/>
          </p:cNvSpPr>
          <p:nvPr/>
        </p:nvSpPr>
        <p:spPr bwMode="auto">
          <a:xfrm>
            <a:off x="563562" y="1624218"/>
            <a:ext cx="3817937"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dirty="0" smtClean="0">
                <a:solidFill>
                  <a:srgbClr val="010066"/>
                </a:solidFill>
              </a:rPr>
              <a:t>Consists of:</a:t>
            </a:r>
          </a:p>
          <a:p>
            <a:pPr marL="342900" indent="-342900" fontAlgn="base">
              <a:spcBef>
                <a:spcPct val="50000"/>
              </a:spcBef>
              <a:spcAft>
                <a:spcPct val="0"/>
              </a:spcAft>
              <a:buFont typeface="Arial" pitchFamily="34" charset="0"/>
              <a:buChar char="•"/>
            </a:pPr>
            <a:r>
              <a:rPr lang="en-GB" sz="2400" dirty="0" smtClean="0">
                <a:solidFill>
                  <a:srgbClr val="010066"/>
                </a:solidFill>
              </a:rPr>
              <a:t>A heart</a:t>
            </a:r>
            <a:r>
              <a:rPr lang="en-GB" sz="2400" dirty="0">
                <a:solidFill>
                  <a:srgbClr val="010066"/>
                </a:solidFill>
              </a:rPr>
              <a:t> </a:t>
            </a:r>
            <a:r>
              <a:rPr lang="en-GB" sz="2400" dirty="0" smtClean="0">
                <a:solidFill>
                  <a:srgbClr val="010066"/>
                </a:solidFill>
              </a:rPr>
              <a:t>(pump) </a:t>
            </a:r>
          </a:p>
          <a:p>
            <a:pPr marL="342900" indent="-342900" fontAlgn="base">
              <a:spcBef>
                <a:spcPct val="50000"/>
              </a:spcBef>
              <a:spcAft>
                <a:spcPct val="0"/>
              </a:spcAft>
              <a:buFont typeface="Arial" pitchFamily="34" charset="0"/>
              <a:buChar char="•"/>
            </a:pPr>
            <a:r>
              <a:rPr lang="en-GB" sz="2400" dirty="0" smtClean="0">
                <a:solidFill>
                  <a:srgbClr val="010066"/>
                </a:solidFill>
              </a:rPr>
              <a:t>blood (with blood pigments to carry oxygen) (</a:t>
            </a:r>
            <a:r>
              <a:rPr lang="en-GB" sz="2400" i="1" dirty="0" err="1" smtClean="0">
                <a:solidFill>
                  <a:srgbClr val="010066"/>
                </a:solidFill>
              </a:rPr>
              <a:t>heamoglobin</a:t>
            </a:r>
            <a:r>
              <a:rPr lang="en-GB" sz="2400" dirty="0" smtClean="0">
                <a:solidFill>
                  <a:srgbClr val="010066"/>
                </a:solidFill>
              </a:rPr>
              <a:t>)</a:t>
            </a:r>
          </a:p>
          <a:p>
            <a:pPr marL="342900" indent="-342900" fontAlgn="base">
              <a:spcBef>
                <a:spcPct val="50000"/>
              </a:spcBef>
              <a:spcAft>
                <a:spcPct val="0"/>
              </a:spcAft>
              <a:buFont typeface="Arial" pitchFamily="34" charset="0"/>
              <a:buChar char="•"/>
            </a:pPr>
            <a:r>
              <a:rPr lang="en-GB" sz="2400" dirty="0" smtClean="0">
                <a:solidFill>
                  <a:srgbClr val="010066"/>
                </a:solidFill>
              </a:rPr>
              <a:t>Blood vessels (getting progressively smaller) </a:t>
            </a:r>
          </a:p>
          <a:p>
            <a:pPr marL="342900" indent="-342900" fontAlgn="base">
              <a:spcBef>
                <a:spcPct val="50000"/>
              </a:spcBef>
              <a:spcAft>
                <a:spcPct val="0"/>
              </a:spcAft>
              <a:buFont typeface="Arial" pitchFamily="34" charset="0"/>
              <a:buChar char="•"/>
            </a:pPr>
            <a:r>
              <a:rPr lang="en-GB" sz="2400" b="1" dirty="0" smtClean="0">
                <a:solidFill>
                  <a:srgbClr val="10BC45"/>
                </a:solidFill>
              </a:rPr>
              <a:t>Capillaries</a:t>
            </a:r>
            <a:r>
              <a:rPr lang="en-GB" sz="2400" dirty="0" smtClean="0">
                <a:solidFill>
                  <a:srgbClr val="010066"/>
                </a:solidFill>
              </a:rPr>
              <a:t> (where  diffusion of substances between the blood and tissue cells occurs)</a:t>
            </a:r>
          </a:p>
        </p:txBody>
      </p:sp>
      <p:pic>
        <p:nvPicPr>
          <p:cNvPr id="8" name="Picture 12" descr="closed circ schemati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1581150"/>
            <a:ext cx="3984625" cy="2916238"/>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7"/>
          <p:cNvSpPr txBox="1">
            <a:spLocks noChangeArrowheads="1"/>
          </p:cNvSpPr>
          <p:nvPr/>
        </p:nvSpPr>
        <p:spPr bwMode="auto">
          <a:xfrm>
            <a:off x="4381499" y="4800600"/>
            <a:ext cx="376872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fontAlgn="base">
              <a:spcBef>
                <a:spcPct val="50000"/>
              </a:spcBef>
              <a:spcAft>
                <a:spcPct val="0"/>
              </a:spcAft>
              <a:buFont typeface="Arial" pitchFamily="34" charset="0"/>
              <a:buChar char="•"/>
            </a:pPr>
            <a:r>
              <a:rPr lang="en-GB" sz="2400" dirty="0" smtClean="0">
                <a:solidFill>
                  <a:srgbClr val="010066"/>
                </a:solidFill>
              </a:rPr>
              <a:t>Blood returns to the heart via a series of progressively larger vessels.</a:t>
            </a:r>
          </a:p>
        </p:txBody>
      </p:sp>
    </p:spTree>
    <p:extLst>
      <p:ext uri="{BB962C8B-B14F-4D97-AF65-F5344CB8AC3E}">
        <p14:creationId xmlns:p14="http://schemas.microsoft.com/office/powerpoint/2010/main" val="33684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t>Earthworms</a:t>
            </a:r>
            <a:endParaRPr lang="en-US" dirty="0"/>
          </a:p>
        </p:txBody>
      </p:sp>
      <p:sp>
        <p:nvSpPr>
          <p:cNvPr id="3" name="Content Placeholder 2"/>
          <p:cNvSpPr>
            <a:spLocks noGrp="1"/>
          </p:cNvSpPr>
          <p:nvPr>
            <p:ph sz="quarter" idx="1"/>
          </p:nvPr>
        </p:nvSpPr>
        <p:spPr>
          <a:xfrm>
            <a:off x="524315" y="1143000"/>
            <a:ext cx="7467600" cy="4873752"/>
          </a:xfrm>
        </p:spPr>
        <p:txBody>
          <a:bodyPr>
            <a:normAutofit/>
          </a:bodyPr>
          <a:lstStyle/>
          <a:p>
            <a:r>
              <a:rPr lang="en-US" dirty="0"/>
              <a:t>H</a:t>
            </a:r>
            <a:r>
              <a:rPr lang="en-US" dirty="0" smtClean="0"/>
              <a:t>ave a closed circulatory system</a:t>
            </a:r>
          </a:p>
          <a:p>
            <a:r>
              <a:rPr lang="en-US" dirty="0"/>
              <a:t>B</a:t>
            </a:r>
            <a:r>
              <a:rPr lang="en-US" dirty="0" smtClean="0"/>
              <a:t>lood is under pressure</a:t>
            </a:r>
          </a:p>
          <a:p>
            <a:r>
              <a:rPr lang="en-US" dirty="0"/>
              <a:t>O</a:t>
            </a:r>
            <a:r>
              <a:rPr lang="en-US" dirty="0" smtClean="0"/>
              <a:t>rgans are not in direct contact with the blood </a:t>
            </a:r>
          </a:p>
          <a:p>
            <a:r>
              <a:rPr lang="en-US" dirty="0"/>
              <a:t>R</a:t>
            </a:r>
            <a:r>
              <a:rPr lang="en-US" dirty="0" smtClean="0"/>
              <a:t>espiratory gases are transported in blood</a:t>
            </a:r>
          </a:p>
          <a:p>
            <a:r>
              <a:rPr lang="en-US" dirty="0" smtClean="0"/>
              <a:t>Organs are bathed in tissue fluid</a:t>
            </a:r>
          </a:p>
        </p:txBody>
      </p:sp>
      <p:pic>
        <p:nvPicPr>
          <p:cNvPr id="1026" name="Picture 2" descr="http://www.cottonchemistry.bizland.com/biology/circulation.GIF"/>
          <p:cNvPicPr>
            <a:picLocks noChangeAspect="1" noChangeArrowheads="1"/>
          </p:cNvPicPr>
          <p:nvPr/>
        </p:nvPicPr>
        <p:blipFill>
          <a:blip r:embed="rId2" cstate="print"/>
          <a:srcRect/>
          <a:stretch>
            <a:fillRect/>
          </a:stretch>
        </p:blipFill>
        <p:spPr bwMode="auto">
          <a:xfrm>
            <a:off x="1143881" y="4114800"/>
            <a:ext cx="6228469" cy="2181225"/>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lnDef>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lnDef>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Default Design">
  <a:themeElements>
    <a:clrScheme name="5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lnDef>
  </a:objectDefaults>
  <a:extraClrSchemeLst>
    <a:extraClrScheme>
      <a:clrScheme name="5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rgbClr val="010066"/>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2843</TotalTime>
  <Words>3566</Words>
  <Application>Microsoft Office PowerPoint</Application>
  <PresentationFormat>On-screen Show (4:3)</PresentationFormat>
  <Paragraphs>399</Paragraphs>
  <Slides>76</Slides>
  <Notes>31</Notes>
  <HiddenSlides>0</HiddenSlides>
  <MMClips>0</MMClips>
  <ScaleCrop>false</ScaleCrop>
  <HeadingPairs>
    <vt:vector size="4" baseType="variant">
      <vt:variant>
        <vt:lpstr>Theme</vt:lpstr>
      </vt:variant>
      <vt:variant>
        <vt:i4>8</vt:i4>
      </vt:variant>
      <vt:variant>
        <vt:lpstr>Slide Titles</vt:lpstr>
      </vt:variant>
      <vt:variant>
        <vt:i4>76</vt:i4>
      </vt:variant>
    </vt:vector>
  </HeadingPairs>
  <TitlesOfParts>
    <vt:vector size="84" baseType="lpstr">
      <vt:lpstr>Oriel</vt:lpstr>
      <vt:lpstr>Default Design</vt:lpstr>
      <vt:lpstr>3_Default Design</vt:lpstr>
      <vt:lpstr>4_Default Design</vt:lpstr>
      <vt:lpstr>5_Default Design</vt:lpstr>
      <vt:lpstr>1_Default Design</vt:lpstr>
      <vt:lpstr>2_Default Design</vt:lpstr>
      <vt:lpstr>1_Custom Design</vt:lpstr>
      <vt:lpstr>Transport</vt:lpstr>
      <vt:lpstr>Who Needs a Transport system?</vt:lpstr>
      <vt:lpstr>Who Needs a Transport system?</vt:lpstr>
      <vt:lpstr>Surface area to volume ratio</vt:lpstr>
      <vt:lpstr>Components of circulatory systems</vt:lpstr>
      <vt:lpstr>Open circulatory systems</vt:lpstr>
      <vt:lpstr>Open System in INSECTS</vt:lpstr>
      <vt:lpstr>Closed circulatory systems</vt:lpstr>
      <vt:lpstr>Earthworms</vt:lpstr>
      <vt:lpstr>Open v. Closed</vt:lpstr>
      <vt:lpstr>Mammals</vt:lpstr>
      <vt:lpstr>Closed circulatory systems</vt:lpstr>
      <vt:lpstr>The mammalian circulatory system</vt:lpstr>
      <vt:lpstr>Circulation: true or false?</vt:lpstr>
      <vt:lpstr>Guide to blood vessels</vt:lpstr>
      <vt:lpstr>Identifying blood vessels</vt:lpstr>
      <vt:lpstr>vessels</vt:lpstr>
      <vt:lpstr>Arteries v. Veins</vt:lpstr>
      <vt:lpstr>Capillaries</vt:lpstr>
      <vt:lpstr>Blood flow in veins</vt:lpstr>
      <vt:lpstr>Varicose veins FYI</vt:lpstr>
      <vt:lpstr>Draw an artery and vein</vt:lpstr>
      <vt:lpstr>Major Blood Vessels</vt:lpstr>
      <vt:lpstr>Arteries, capillaries and veins</vt:lpstr>
      <vt:lpstr>PowerPoint Presentation</vt:lpstr>
      <vt:lpstr>The Heart</vt:lpstr>
      <vt:lpstr>Heart</vt:lpstr>
      <vt:lpstr>The heart – main features</vt:lpstr>
      <vt:lpstr>Cardiac muscle</vt:lpstr>
      <vt:lpstr>Structure of the heart</vt:lpstr>
      <vt:lpstr>What structure?</vt:lpstr>
      <vt:lpstr>Blood flow through the heart</vt:lpstr>
      <vt:lpstr>PowerPoint Presentation</vt:lpstr>
      <vt:lpstr>PowerPoint Presentation</vt:lpstr>
      <vt:lpstr>The cardiac cycle</vt:lpstr>
      <vt:lpstr> cardiac cycle </vt:lpstr>
      <vt:lpstr>PowerPoint Presentation</vt:lpstr>
      <vt:lpstr>The cardiac cycle</vt:lpstr>
      <vt:lpstr>Interactive heart</vt:lpstr>
      <vt:lpstr>Heart</vt:lpstr>
      <vt:lpstr>Control of heart</vt:lpstr>
      <vt:lpstr>PowerPoint Presentation</vt:lpstr>
      <vt:lpstr>Myogenic stimulation of the heart</vt:lpstr>
      <vt:lpstr>The cardiac cycle</vt:lpstr>
      <vt:lpstr>FYI: Pacemaker cells of the heart</vt:lpstr>
      <vt:lpstr>Interactive heart</vt:lpstr>
      <vt:lpstr>FYI: Artificial pacemakers</vt:lpstr>
      <vt:lpstr>Cardiac output</vt:lpstr>
      <vt:lpstr>PowerPoint Presentation</vt:lpstr>
      <vt:lpstr>Maintaining high blood pressure</vt:lpstr>
      <vt:lpstr>PowerPoint Presentation</vt:lpstr>
      <vt:lpstr>Pressure changes</vt:lpstr>
      <vt:lpstr>PowerPoint Presentation</vt:lpstr>
      <vt:lpstr>blood</vt:lpstr>
      <vt:lpstr>The composition of blood</vt:lpstr>
      <vt:lpstr>blood</vt:lpstr>
      <vt:lpstr>Features of erythrocytes</vt:lpstr>
      <vt:lpstr>Functions of blood</vt:lpstr>
      <vt:lpstr>Heamoglobin – a respiratory Pigment</vt:lpstr>
      <vt:lpstr>Oxygen Dissociation Curve (S-shaped)</vt:lpstr>
      <vt:lpstr>Special adaptations</vt:lpstr>
      <vt:lpstr>Special adaptations</vt:lpstr>
      <vt:lpstr>Special adaptations</vt:lpstr>
      <vt:lpstr>Bohr Effect</vt:lpstr>
      <vt:lpstr>carbon dioxide transport</vt:lpstr>
      <vt:lpstr>Chloride shift</vt:lpstr>
      <vt:lpstr>STEPS: Chloride shift </vt:lpstr>
      <vt:lpstr>Formation of tissue fluid</vt:lpstr>
      <vt:lpstr>Tissue Fluid</vt:lpstr>
      <vt:lpstr>Movement at tissues</vt:lpstr>
      <vt:lpstr>Lymph</vt:lpstr>
      <vt:lpstr>FYI: The lymphatic system</vt:lpstr>
      <vt:lpstr>Lymphatic system</vt:lpstr>
      <vt:lpstr>Composition of body fluids</vt:lpstr>
      <vt:lpstr>What’s the keyword?</vt:lpstr>
      <vt:lpstr>Multiple-choice quiz</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Transport</dc:title>
  <dc:creator>home</dc:creator>
  <cp:lastModifiedBy>Biology</cp:lastModifiedBy>
  <cp:revision>187</cp:revision>
  <dcterms:created xsi:type="dcterms:W3CDTF">2011-05-11T15:04:18Z</dcterms:created>
  <dcterms:modified xsi:type="dcterms:W3CDTF">2015-02-20T17:36:17Z</dcterms:modified>
</cp:coreProperties>
</file>